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10287000" cx="18288000"/>
  <p:notesSz cx="6858000" cy="9144000"/>
  <p:embeddedFontLst>
    <p:embeddedFont>
      <p:font typeface="Poppins"/>
      <p:bold r:id="rId57"/>
      <p:boldItalic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59" roundtripDataSignature="AMtx7mieAChKeD4wuMRxH4Rpj28cZjuT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Poppins-bold.fntdata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customschemas.google.com/relationships/presentationmetadata" Target="metadata"/><Relationship Id="rId14" Type="http://schemas.openxmlformats.org/officeDocument/2006/relationships/slide" Target="slides/slide9.xml"/><Relationship Id="rId58" Type="http://schemas.openxmlformats.org/officeDocument/2006/relationships/font" Target="fonts/Poppins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87718e36fb_0_9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g387718e36fb_0_9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199" name="Google Shape;199;g387718e36fb_0_98:notes"/>
          <p:cNvSpPr/>
          <p:nvPr>
            <p:ph idx="3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387718e36fb_0_98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AGR - Alabama &amp; Gulf Coast Railway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(transport forest products, aggregates, and industrial goods)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BPRR - Buffalo &amp; Pittsburg Railroad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(Specializes in coal and chemicals)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FEC - Florida East Coast Railway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(transports intermodal containers and aggregates)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WSOR - Wisconsin &amp; Southern Railroad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(agricultural products like paper)</a:t>
            </a:r>
            <a:endParaRPr/>
          </a:p>
        </p:txBody>
      </p:sp>
      <p:sp>
        <p:nvSpPr>
          <p:cNvPr id="201" name="Google Shape;201;g387718e36fb_0_98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g387718e36fb_0_98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87718e36fb_0_183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387718e36fb_0_183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217" name="Google Shape;217;g387718e36fb_0_183:notes"/>
          <p:cNvSpPr/>
          <p:nvPr>
            <p:ph idx="3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g387718e36fb_0_18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Quizizz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https://quizizz.com/admin/quiz/683e638c2ddc4e75d4f35494?at=683e66ae6f09cb4b742023ff</a:t>
            </a:r>
            <a:endParaRPr/>
          </a:p>
        </p:txBody>
      </p:sp>
      <p:sp>
        <p:nvSpPr>
          <p:cNvPr id="219" name="Google Shape;219;g387718e36fb_0_183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g387718e36fb_0_183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87718e36fb_0_297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387718e36fb_0_297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7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7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88" name="Google Shape;288;p17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p1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Engineers need to take both energies into consideration when building tracks, especially for slopes, curves, and speed limits.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https://dashboard.blooket.com/set/608c73f44e1c94001f38a163</a:t>
            </a:r>
            <a:endParaRPr/>
          </a:p>
        </p:txBody>
      </p:sp>
      <p:sp>
        <p:nvSpPr>
          <p:cNvPr id="290" name="Google Shape;290;p17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99" name="Google Shape;299;p18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0" name="Google Shape;300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Maybe for elementary we can do away with stopwatch to grasp the basics of the energies, for middle school we can have them calculate speed.</a:t>
            </a:r>
            <a:endParaRPr/>
          </a:p>
        </p:txBody>
      </p:sp>
      <p:sp>
        <p:nvSpPr>
          <p:cNvPr id="301" name="Google Shape;301;p18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1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43" name="Google Shape;343;p19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4" name="Google Shape;344;p1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1: use all tracks; 10 mins; do the loop; time pending do a double loop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2: use 10 large; 4 mins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3: use 5 small tracks; 3 mins</a:t>
            </a:r>
            <a:endParaRPr/>
          </a:p>
        </p:txBody>
      </p:sp>
      <p:sp>
        <p:nvSpPr>
          <p:cNvPr id="345" name="Google Shape;345;p19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19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2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71" name="Google Shape;371;p20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2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Maybe for elementary we can do away with stopwatch to grasp the basics of the energies, for middle school we can have them calculate speed.</a:t>
            </a:r>
            <a:endParaRPr/>
          </a:p>
        </p:txBody>
      </p:sp>
      <p:sp>
        <p:nvSpPr>
          <p:cNvPr id="373" name="Google Shape;373;p2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2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2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2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3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3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504" name="Google Shape;504;p23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5" name="Google Shape;505;p2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Engineers need to take both energies into consideration when building tracks, especially for slopes, curves, and speed limits. </a:t>
            </a:r>
            <a:endParaRPr/>
          </a:p>
        </p:txBody>
      </p:sp>
      <p:sp>
        <p:nvSpPr>
          <p:cNvPr id="506" name="Google Shape;506;p23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23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2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2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87718e36fb_0_382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g387718e36fb_0_382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2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2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87718e36fb_0_46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g387718e36fb_0_464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87718e36fb_0_47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g387718e36fb_0_471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387718e36fb_0_478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g387718e36fb_0_478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387718e36fb_0_485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g387718e36fb_0_485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387718e36fb_0_492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7" name="Google Shape;577;g387718e36fb_0_492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387718e36fb_0_50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g387718e36fb_0_501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387718e36fb_0_51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g387718e36fb_0_514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87718e36fb_0_522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g387718e36fb_0_522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387718e36fb_0_53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g387718e36fb_0_530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3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5" name="Google Shape;635;p3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3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3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643" name="Google Shape;643;p38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4" name="Google Shape;644;p3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1 = drive forward, unload (pause), turn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2 = drive forward, adjust the speed, unload (pause), turn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3 = drive forward, adjust the speed, unload (pause), turn back to home.</a:t>
            </a:r>
            <a:endParaRPr/>
          </a:p>
        </p:txBody>
      </p:sp>
      <p:sp>
        <p:nvSpPr>
          <p:cNvPr id="645" name="Google Shape;645;p38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p3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3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4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4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4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4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4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4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677" name="Google Shape;677;p42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8" name="Google Shape;678;p4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Middle School skip slides 23-29 for time purposes.</a:t>
            </a:r>
            <a:endParaRPr/>
          </a:p>
        </p:txBody>
      </p:sp>
      <p:sp>
        <p:nvSpPr>
          <p:cNvPr id="679" name="Google Shape;679;p42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p4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43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43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691" name="Google Shape;691;p43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2" name="Google Shape;692;p4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Middle School skip slides 23-29 for time purposes.</a:t>
            </a:r>
            <a:endParaRPr/>
          </a:p>
        </p:txBody>
      </p:sp>
      <p:sp>
        <p:nvSpPr>
          <p:cNvPr id="693" name="Google Shape;693;p43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43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4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4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4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4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4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8" name="Google Shape;728;p4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4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p4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87718e36fb_0_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g387718e36fb_0_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144" name="Google Shape;144;g387718e36fb_0_0:notes"/>
          <p:cNvSpPr/>
          <p:nvPr>
            <p:ph idx="3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387718e36fb_0_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#1 - 1:40-2:00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(Cost efficient and cover more land especially for those who live far away from the ocean)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#2 - 6:15 - 7:00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(7 major freight railroads)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They must work together because nobody else covers coast to coast.</a:t>
            </a:r>
            <a:endParaRPr/>
          </a:p>
        </p:txBody>
      </p:sp>
      <p:sp>
        <p:nvSpPr>
          <p:cNvPr id="146" name="Google Shape;146;g387718e36fb_0_0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87718e36fb_0_0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4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4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387718e36fb_0_61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0" name="Google Shape;750;g387718e36fb_0_613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6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6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6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6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6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6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6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5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5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5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5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5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5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5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5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5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5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5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6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6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6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6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5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5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5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5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Relationship Id="rId4" Type="http://schemas.openxmlformats.org/officeDocument/2006/relationships/image" Target="../media/image1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jp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Relationship Id="rId7" Type="http://schemas.openxmlformats.org/officeDocument/2006/relationships/image" Target="../media/image20.png"/><Relationship Id="rId8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9.png"/><Relationship Id="rId7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jpg"/><Relationship Id="rId4" Type="http://schemas.openxmlformats.org/officeDocument/2006/relationships/image" Target="../media/image34.png"/><Relationship Id="rId5" Type="http://schemas.openxmlformats.org/officeDocument/2006/relationships/image" Target="../media/image26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jpg"/><Relationship Id="rId4" Type="http://schemas.openxmlformats.org/officeDocument/2006/relationships/image" Target="../media/image34.png"/><Relationship Id="rId5" Type="http://schemas.openxmlformats.org/officeDocument/2006/relationships/image" Target="../media/image26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jpg"/><Relationship Id="rId4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jpg"/><Relationship Id="rId4" Type="http://schemas.openxmlformats.org/officeDocument/2006/relationships/image" Target="../media/image35.png"/><Relationship Id="rId5" Type="http://schemas.openxmlformats.org/officeDocument/2006/relationships/image" Target="../media/image3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jpg"/><Relationship Id="rId4" Type="http://schemas.openxmlformats.org/officeDocument/2006/relationships/image" Target="../media/image35.png"/><Relationship Id="rId5" Type="http://schemas.openxmlformats.org/officeDocument/2006/relationships/image" Target="../media/image3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jpg"/><Relationship Id="rId4" Type="http://schemas.openxmlformats.org/officeDocument/2006/relationships/image" Target="../media/image3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jpg"/><Relationship Id="rId4" Type="http://schemas.openxmlformats.org/officeDocument/2006/relationships/image" Target="../media/image47.png"/><Relationship Id="rId5" Type="http://schemas.openxmlformats.org/officeDocument/2006/relationships/image" Target="../media/image32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jpg"/><Relationship Id="rId4" Type="http://schemas.openxmlformats.org/officeDocument/2006/relationships/image" Target="../media/image41.png"/><Relationship Id="rId5" Type="http://schemas.openxmlformats.org/officeDocument/2006/relationships/image" Target="../media/image32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jpg"/><Relationship Id="rId4" Type="http://schemas.openxmlformats.org/officeDocument/2006/relationships/image" Target="../media/image40.png"/><Relationship Id="rId5" Type="http://schemas.openxmlformats.org/officeDocument/2006/relationships/image" Target="../media/image32.gif"/><Relationship Id="rId6" Type="http://schemas.openxmlformats.org/officeDocument/2006/relationships/image" Target="../media/image3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.jpg"/><Relationship Id="rId4" Type="http://schemas.openxmlformats.org/officeDocument/2006/relationships/image" Target="../media/image43.png"/><Relationship Id="rId5" Type="http://schemas.openxmlformats.org/officeDocument/2006/relationships/image" Target="../media/image42.png"/><Relationship Id="rId6" Type="http://schemas.openxmlformats.org/officeDocument/2006/relationships/image" Target="../media/image44.png"/><Relationship Id="rId7" Type="http://schemas.openxmlformats.org/officeDocument/2006/relationships/image" Target="../media/image46.png"/><Relationship Id="rId8" Type="http://schemas.openxmlformats.org/officeDocument/2006/relationships/image" Target="../media/image32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.jpg"/><Relationship Id="rId4" Type="http://schemas.openxmlformats.org/officeDocument/2006/relationships/image" Target="../media/image44.png"/><Relationship Id="rId5" Type="http://schemas.openxmlformats.org/officeDocument/2006/relationships/image" Target="../media/image46.png"/><Relationship Id="rId6" Type="http://schemas.openxmlformats.org/officeDocument/2006/relationships/image" Target="../media/image32.gif"/><Relationship Id="rId7" Type="http://schemas.openxmlformats.org/officeDocument/2006/relationships/image" Target="../media/image4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.jpg"/><Relationship Id="rId4" Type="http://schemas.openxmlformats.org/officeDocument/2006/relationships/image" Target="../media/image43.png"/><Relationship Id="rId5" Type="http://schemas.openxmlformats.org/officeDocument/2006/relationships/hyperlink" Target="http://www.youtube.com/watch?v=wfVbFhAwt4Q" TargetMode="External"/><Relationship Id="rId6" Type="http://schemas.openxmlformats.org/officeDocument/2006/relationships/image" Target="../media/image55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.jpg"/><Relationship Id="rId4" Type="http://schemas.openxmlformats.org/officeDocument/2006/relationships/image" Target="../media/image50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.jpg"/><Relationship Id="rId4" Type="http://schemas.openxmlformats.org/officeDocument/2006/relationships/image" Target="../media/image35.png"/><Relationship Id="rId5" Type="http://schemas.openxmlformats.org/officeDocument/2006/relationships/image" Target="../media/image51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.jpg"/><Relationship Id="rId4" Type="http://schemas.openxmlformats.org/officeDocument/2006/relationships/image" Target="../media/image35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.jpg"/><Relationship Id="rId4" Type="http://schemas.openxmlformats.org/officeDocument/2006/relationships/image" Target="../media/image47.png"/><Relationship Id="rId5" Type="http://schemas.openxmlformats.org/officeDocument/2006/relationships/image" Target="../media/image32.gif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.jpg"/><Relationship Id="rId4" Type="http://schemas.openxmlformats.org/officeDocument/2006/relationships/image" Target="../media/image56.png"/><Relationship Id="rId5" Type="http://schemas.openxmlformats.org/officeDocument/2006/relationships/image" Target="../media/image32.gif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.jpg"/><Relationship Id="rId4" Type="http://schemas.openxmlformats.org/officeDocument/2006/relationships/image" Target="../media/image58.png"/><Relationship Id="rId5" Type="http://schemas.openxmlformats.org/officeDocument/2006/relationships/image" Target="../media/image32.gif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.jpg"/><Relationship Id="rId4" Type="http://schemas.openxmlformats.org/officeDocument/2006/relationships/image" Target="../media/image59.png"/><Relationship Id="rId5" Type="http://schemas.openxmlformats.org/officeDocument/2006/relationships/image" Target="../media/image32.gif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.jpg"/><Relationship Id="rId4" Type="http://schemas.openxmlformats.org/officeDocument/2006/relationships/image" Target="../media/image6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.jpg"/><Relationship Id="rId4" Type="http://schemas.openxmlformats.org/officeDocument/2006/relationships/image" Target="../media/image5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Relationship Id="rId4" Type="http://schemas.openxmlformats.org/officeDocument/2006/relationships/hyperlink" Target="http://www.youtube.com/watch?v=9poImReDFeY" TargetMode="External"/><Relationship Id="rId5" Type="http://schemas.openxmlformats.org/officeDocument/2006/relationships/image" Target="../media/image10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.jpg"/><Relationship Id="rId4" Type="http://schemas.openxmlformats.org/officeDocument/2006/relationships/image" Target="../media/image5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2.jp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045850" y="3657601"/>
            <a:ext cx="14579700" cy="30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44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Day 2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1009650" y="7401277"/>
            <a:ext cx="15072329" cy="111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45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NEXT STOP: VAQUERO STATION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15014785" y="4195536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4"/>
                </a:lnTo>
                <a:lnTo>
                  <a:pt x="0" y="53226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87718e36fb_0_9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g387718e36fb_0_9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g387718e36fb_0_98"/>
          <p:cNvSpPr txBox="1"/>
          <p:nvPr/>
        </p:nvSpPr>
        <p:spPr>
          <a:xfrm>
            <a:off x="1555452" y="1271825"/>
            <a:ext cx="16239600" cy="82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Class 2 Railroads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 active Class 2 Railroads</a:t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  <a:p>
            <a:pPr indent="0" lvl="0" marL="0" marR="0" rtl="0" algn="ctr">
              <a:lnSpc>
                <a:spcPct val="30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Alabama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&amp; Gulf Coast Railway (AGR) in the South, </a:t>
            </a:r>
            <a:endParaRPr/>
          </a:p>
          <a:p>
            <a:pPr indent="-334652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Transports forest products and industrial goods</a:t>
            </a:r>
            <a:endParaRPr/>
          </a:p>
          <a:p>
            <a:pPr indent="0" lvl="0" marL="0" marR="0" rtl="0" algn="l">
              <a:lnSpc>
                <a:spcPct val="2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Buffalo &amp; Pittsburgh Railroad (BPRR) in Northeast,</a:t>
            </a:r>
            <a:endParaRPr/>
          </a:p>
          <a:p>
            <a:pPr indent="-334652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Specializes in coal and chemicals</a:t>
            </a:r>
            <a:endParaRPr/>
          </a:p>
          <a:p>
            <a:pPr indent="0" lvl="0" marL="0" marR="0" rtl="0" algn="l">
              <a:lnSpc>
                <a:spcPct val="2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Florida East Coast Railway (FEC) in Florida</a:t>
            </a:r>
            <a:endParaRPr/>
          </a:p>
          <a:p>
            <a:pPr indent="-334652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Transports intermodal containers and aggregates</a:t>
            </a:r>
            <a:endParaRPr/>
          </a:p>
          <a:p>
            <a:pPr indent="0" lvl="0" marL="0" marR="0" rtl="0" algn="l">
              <a:lnSpc>
                <a:spcPct val="2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Wisconsin &amp; Southern Railroad (WSOR) in the Midwest</a:t>
            </a:r>
            <a:endParaRPr/>
          </a:p>
          <a:p>
            <a:pPr indent="-334652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Moves agricultural products like paper, and chemicals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1"/>
          <p:cNvSpPr txBox="1"/>
          <p:nvPr/>
        </p:nvSpPr>
        <p:spPr>
          <a:xfrm>
            <a:off x="0" y="1560167"/>
            <a:ext cx="18288000" cy="54508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11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Class 3 Railroads</a:t>
            </a:r>
            <a:endParaRPr/>
          </a:p>
          <a:p>
            <a:pPr indent="-809625" lvl="1" marL="1619250" marR="0" rtl="0" algn="l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Nearly 500 Class 3 Railroads across the U.S</a:t>
            </a:r>
            <a:endParaRPr/>
          </a:p>
          <a:p>
            <a:pPr indent="-809625" lvl="1" marL="1619250" marR="0" rtl="0" algn="l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Local connectors, where class 1 and 2 can’t reach.</a:t>
            </a:r>
            <a:endParaRPr/>
          </a:p>
          <a:p>
            <a:pPr indent="0" lvl="0" marL="0" marR="0" rtl="0" algn="ctr">
              <a:lnSpc>
                <a:spcPct val="158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87718e36fb_0_18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3" name="Google Shape;223;g387718e36fb_0_183"/>
          <p:cNvGrpSpPr/>
          <p:nvPr/>
        </p:nvGrpSpPr>
        <p:grpSpPr>
          <a:xfrm>
            <a:off x="598516" y="3306993"/>
            <a:ext cx="5830213" cy="5501944"/>
            <a:chOff x="0" y="-141976"/>
            <a:chExt cx="7773617" cy="7335925"/>
          </a:xfrm>
        </p:grpSpPr>
        <p:grpSp>
          <p:nvGrpSpPr>
            <p:cNvPr id="224" name="Google Shape;224;g387718e36fb_0_183"/>
            <p:cNvGrpSpPr/>
            <p:nvPr/>
          </p:nvGrpSpPr>
          <p:grpSpPr>
            <a:xfrm>
              <a:off x="1138378" y="-141976"/>
              <a:ext cx="6635239" cy="7335925"/>
              <a:chOff x="0" y="-38100"/>
              <a:chExt cx="1780603" cy="1968636"/>
            </a:xfrm>
          </p:grpSpPr>
          <p:sp>
            <p:nvSpPr>
              <p:cNvPr id="225" name="Google Shape;225;g387718e36fb_0_183"/>
              <p:cNvSpPr/>
              <p:nvPr/>
            </p:nvSpPr>
            <p:spPr>
              <a:xfrm>
                <a:off x="0" y="0"/>
                <a:ext cx="1780603" cy="1930536"/>
              </a:xfrm>
              <a:custGeom>
                <a:rect b="b" l="l" r="r" t="t"/>
                <a:pathLst>
                  <a:path extrusionOk="0" h="1930536" w="1780603">
                    <a:moveTo>
                      <a:pt x="91985" y="0"/>
                    </a:moveTo>
                    <a:lnTo>
                      <a:pt x="1688618" y="0"/>
                    </a:lnTo>
                    <a:cubicBezTo>
                      <a:pt x="1713014" y="0"/>
                      <a:pt x="1736411" y="9691"/>
                      <a:pt x="1753661" y="26942"/>
                    </a:cubicBezTo>
                    <a:cubicBezTo>
                      <a:pt x="1770911" y="44192"/>
                      <a:pt x="1780603" y="67589"/>
                      <a:pt x="1780603" y="91985"/>
                    </a:cubicBezTo>
                    <a:lnTo>
                      <a:pt x="1780603" y="1838552"/>
                    </a:lnTo>
                    <a:cubicBezTo>
                      <a:pt x="1780603" y="1862947"/>
                      <a:pt x="1770911" y="1886344"/>
                      <a:pt x="1753661" y="1903594"/>
                    </a:cubicBezTo>
                    <a:cubicBezTo>
                      <a:pt x="1736411" y="1920845"/>
                      <a:pt x="1713014" y="1930536"/>
                      <a:pt x="1688618" y="1930536"/>
                    </a:cubicBezTo>
                    <a:lnTo>
                      <a:pt x="91985" y="1930536"/>
                    </a:lnTo>
                    <a:cubicBezTo>
                      <a:pt x="67589" y="1930536"/>
                      <a:pt x="44192" y="1920845"/>
                      <a:pt x="26942" y="1903594"/>
                    </a:cubicBezTo>
                    <a:cubicBezTo>
                      <a:pt x="9691" y="1886344"/>
                      <a:pt x="0" y="1862947"/>
                      <a:pt x="0" y="1838552"/>
                    </a:cubicBezTo>
                    <a:lnTo>
                      <a:pt x="0" y="91985"/>
                    </a:lnTo>
                    <a:cubicBezTo>
                      <a:pt x="0" y="67589"/>
                      <a:pt x="9691" y="44192"/>
                      <a:pt x="26942" y="26942"/>
                    </a:cubicBezTo>
                    <a:cubicBezTo>
                      <a:pt x="44192" y="9691"/>
                      <a:pt x="67589" y="0"/>
                      <a:pt x="91985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" name="Google Shape;226;g387718e36fb_0_183"/>
              <p:cNvSpPr txBox="1"/>
              <p:nvPr/>
            </p:nvSpPr>
            <p:spPr>
              <a:xfrm>
                <a:off x="0" y="-38100"/>
                <a:ext cx="1780500" cy="196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6900" lIns="36900" spcFirstLastPara="1" rIns="36900" wrap="square" tIns="369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7" name="Google Shape;227;g387718e36fb_0_183"/>
            <p:cNvGrpSpPr/>
            <p:nvPr/>
          </p:nvGrpSpPr>
          <p:grpSpPr>
            <a:xfrm>
              <a:off x="0" y="1278820"/>
              <a:ext cx="1771167" cy="1893133"/>
              <a:chOff x="0" y="-38100"/>
              <a:chExt cx="414900" cy="443471"/>
            </a:xfrm>
          </p:grpSpPr>
          <p:sp>
            <p:nvSpPr>
              <p:cNvPr id="228" name="Google Shape;228;g387718e36fb_0_183"/>
              <p:cNvSpPr/>
              <p:nvPr/>
            </p:nvSpPr>
            <p:spPr>
              <a:xfrm>
                <a:off x="0" y="0"/>
                <a:ext cx="414788" cy="405371"/>
              </a:xfrm>
              <a:custGeom>
                <a:rect b="b" l="l" r="r" t="t"/>
                <a:pathLst>
                  <a:path extrusionOk="0" h="405371" w="414788">
                    <a:moveTo>
                      <a:pt x="202686" y="0"/>
                    </a:moveTo>
                    <a:lnTo>
                      <a:pt x="212102" y="0"/>
                    </a:lnTo>
                    <a:cubicBezTo>
                      <a:pt x="265858" y="0"/>
                      <a:pt x="317412" y="21354"/>
                      <a:pt x="355423" y="59365"/>
                    </a:cubicBezTo>
                    <a:cubicBezTo>
                      <a:pt x="393434" y="97376"/>
                      <a:pt x="414788" y="148930"/>
                      <a:pt x="414788" y="202686"/>
                    </a:cubicBezTo>
                    <a:lnTo>
                      <a:pt x="414788" y="202686"/>
                    </a:lnTo>
                    <a:cubicBezTo>
                      <a:pt x="414788" y="256441"/>
                      <a:pt x="393434" y="307995"/>
                      <a:pt x="355423" y="346006"/>
                    </a:cubicBezTo>
                    <a:cubicBezTo>
                      <a:pt x="317412" y="384017"/>
                      <a:pt x="265858" y="405371"/>
                      <a:pt x="212102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g387718e36fb_0_183"/>
              <p:cNvSpPr txBox="1"/>
              <p:nvPr/>
            </p:nvSpPr>
            <p:spPr>
              <a:xfrm>
                <a:off x="0" y="-38100"/>
                <a:ext cx="414900" cy="443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2775" lIns="42775" spcFirstLastPara="1" rIns="42775" wrap="square" tIns="42775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30" name="Google Shape;230;g387718e36fb_0_183"/>
            <p:cNvSpPr txBox="1"/>
            <p:nvPr/>
          </p:nvSpPr>
          <p:spPr>
            <a:xfrm>
              <a:off x="161573" y="1869494"/>
              <a:ext cx="1447500" cy="79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859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/>
            </a:p>
          </p:txBody>
        </p:sp>
        <p:sp>
          <p:nvSpPr>
            <p:cNvPr id="231" name="Google Shape;231;g387718e36fb_0_183"/>
            <p:cNvSpPr txBox="1"/>
            <p:nvPr/>
          </p:nvSpPr>
          <p:spPr>
            <a:xfrm>
              <a:off x="1698746" y="1914640"/>
              <a:ext cx="5514600" cy="491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Major national freight railroads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Operate across multiple states and even internationally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Move massive volumes of cargo</a:t>
              </a:r>
              <a:endParaRPr/>
            </a:p>
          </p:txBody>
        </p:sp>
        <p:sp>
          <p:nvSpPr>
            <p:cNvPr id="232" name="Google Shape;232;g387718e36fb_0_183"/>
            <p:cNvSpPr txBox="1"/>
            <p:nvPr/>
          </p:nvSpPr>
          <p:spPr>
            <a:xfrm>
              <a:off x="1514266" y="195380"/>
              <a:ext cx="5883600" cy="77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4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Class 1</a:t>
              </a:r>
              <a:endParaRPr/>
            </a:p>
          </p:txBody>
        </p:sp>
      </p:grpSp>
      <p:grpSp>
        <p:nvGrpSpPr>
          <p:cNvPr id="233" name="Google Shape;233;g387718e36fb_0_183"/>
          <p:cNvGrpSpPr/>
          <p:nvPr/>
        </p:nvGrpSpPr>
        <p:grpSpPr>
          <a:xfrm>
            <a:off x="6228887" y="3306993"/>
            <a:ext cx="5867213" cy="5501944"/>
            <a:chOff x="0" y="-141976"/>
            <a:chExt cx="7822951" cy="7335925"/>
          </a:xfrm>
        </p:grpSpPr>
        <p:grpSp>
          <p:nvGrpSpPr>
            <p:cNvPr id="234" name="Google Shape;234;g387718e36fb_0_183"/>
            <p:cNvGrpSpPr/>
            <p:nvPr/>
          </p:nvGrpSpPr>
          <p:grpSpPr>
            <a:xfrm>
              <a:off x="1138378" y="-141976"/>
              <a:ext cx="6635239" cy="7335925"/>
              <a:chOff x="0" y="-38100"/>
              <a:chExt cx="1780603" cy="1968636"/>
            </a:xfrm>
          </p:grpSpPr>
          <p:sp>
            <p:nvSpPr>
              <p:cNvPr id="235" name="Google Shape;235;g387718e36fb_0_183"/>
              <p:cNvSpPr/>
              <p:nvPr/>
            </p:nvSpPr>
            <p:spPr>
              <a:xfrm>
                <a:off x="0" y="0"/>
                <a:ext cx="1780603" cy="1930536"/>
              </a:xfrm>
              <a:custGeom>
                <a:rect b="b" l="l" r="r" t="t"/>
                <a:pathLst>
                  <a:path extrusionOk="0" h="1930536" w="1780603">
                    <a:moveTo>
                      <a:pt x="91985" y="0"/>
                    </a:moveTo>
                    <a:lnTo>
                      <a:pt x="1688618" y="0"/>
                    </a:lnTo>
                    <a:cubicBezTo>
                      <a:pt x="1713014" y="0"/>
                      <a:pt x="1736411" y="9691"/>
                      <a:pt x="1753661" y="26942"/>
                    </a:cubicBezTo>
                    <a:cubicBezTo>
                      <a:pt x="1770911" y="44192"/>
                      <a:pt x="1780603" y="67589"/>
                      <a:pt x="1780603" y="91985"/>
                    </a:cubicBezTo>
                    <a:lnTo>
                      <a:pt x="1780603" y="1838552"/>
                    </a:lnTo>
                    <a:cubicBezTo>
                      <a:pt x="1780603" y="1862947"/>
                      <a:pt x="1770911" y="1886344"/>
                      <a:pt x="1753661" y="1903594"/>
                    </a:cubicBezTo>
                    <a:cubicBezTo>
                      <a:pt x="1736411" y="1920845"/>
                      <a:pt x="1713014" y="1930536"/>
                      <a:pt x="1688618" y="1930536"/>
                    </a:cubicBezTo>
                    <a:lnTo>
                      <a:pt x="91985" y="1930536"/>
                    </a:lnTo>
                    <a:cubicBezTo>
                      <a:pt x="67589" y="1930536"/>
                      <a:pt x="44192" y="1920845"/>
                      <a:pt x="26942" y="1903594"/>
                    </a:cubicBezTo>
                    <a:cubicBezTo>
                      <a:pt x="9691" y="1886344"/>
                      <a:pt x="0" y="1862947"/>
                      <a:pt x="0" y="1838552"/>
                    </a:cubicBezTo>
                    <a:lnTo>
                      <a:pt x="0" y="91985"/>
                    </a:lnTo>
                    <a:cubicBezTo>
                      <a:pt x="0" y="67589"/>
                      <a:pt x="9691" y="44192"/>
                      <a:pt x="26942" y="26942"/>
                    </a:cubicBezTo>
                    <a:cubicBezTo>
                      <a:pt x="44192" y="9691"/>
                      <a:pt x="67589" y="0"/>
                      <a:pt x="91985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g387718e36fb_0_183"/>
              <p:cNvSpPr txBox="1"/>
              <p:nvPr/>
            </p:nvSpPr>
            <p:spPr>
              <a:xfrm>
                <a:off x="0" y="-38100"/>
                <a:ext cx="1780500" cy="196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6900" lIns="36900" spcFirstLastPara="1" rIns="36900" wrap="square" tIns="369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7" name="Google Shape;237;g387718e36fb_0_183"/>
            <p:cNvGrpSpPr/>
            <p:nvPr/>
          </p:nvGrpSpPr>
          <p:grpSpPr>
            <a:xfrm>
              <a:off x="0" y="1278820"/>
              <a:ext cx="1771167" cy="1893133"/>
              <a:chOff x="0" y="-38100"/>
              <a:chExt cx="414900" cy="443471"/>
            </a:xfrm>
          </p:grpSpPr>
          <p:sp>
            <p:nvSpPr>
              <p:cNvPr id="238" name="Google Shape;238;g387718e36fb_0_183"/>
              <p:cNvSpPr/>
              <p:nvPr/>
            </p:nvSpPr>
            <p:spPr>
              <a:xfrm>
                <a:off x="0" y="0"/>
                <a:ext cx="414788" cy="405371"/>
              </a:xfrm>
              <a:custGeom>
                <a:rect b="b" l="l" r="r" t="t"/>
                <a:pathLst>
                  <a:path extrusionOk="0" h="405371" w="414788">
                    <a:moveTo>
                      <a:pt x="202686" y="0"/>
                    </a:moveTo>
                    <a:lnTo>
                      <a:pt x="212102" y="0"/>
                    </a:lnTo>
                    <a:cubicBezTo>
                      <a:pt x="265858" y="0"/>
                      <a:pt x="317412" y="21354"/>
                      <a:pt x="355423" y="59365"/>
                    </a:cubicBezTo>
                    <a:cubicBezTo>
                      <a:pt x="393434" y="97376"/>
                      <a:pt x="414788" y="148930"/>
                      <a:pt x="414788" y="202686"/>
                    </a:cubicBezTo>
                    <a:lnTo>
                      <a:pt x="414788" y="202686"/>
                    </a:lnTo>
                    <a:cubicBezTo>
                      <a:pt x="414788" y="256441"/>
                      <a:pt x="393434" y="307995"/>
                      <a:pt x="355423" y="346006"/>
                    </a:cubicBezTo>
                    <a:cubicBezTo>
                      <a:pt x="317412" y="384017"/>
                      <a:pt x="265858" y="405371"/>
                      <a:pt x="212102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g387718e36fb_0_183"/>
              <p:cNvSpPr txBox="1"/>
              <p:nvPr/>
            </p:nvSpPr>
            <p:spPr>
              <a:xfrm>
                <a:off x="0" y="-38100"/>
                <a:ext cx="414900" cy="443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2775" lIns="42775" spcFirstLastPara="1" rIns="42775" wrap="square" tIns="42775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40" name="Google Shape;240;g387718e36fb_0_183"/>
            <p:cNvSpPr txBox="1"/>
            <p:nvPr/>
          </p:nvSpPr>
          <p:spPr>
            <a:xfrm>
              <a:off x="161573" y="1869494"/>
              <a:ext cx="1447500" cy="79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859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/>
            </a:p>
          </p:txBody>
        </p:sp>
        <p:sp>
          <p:nvSpPr>
            <p:cNvPr id="241" name="Google Shape;241;g387718e36fb_0_183"/>
            <p:cNvSpPr txBox="1"/>
            <p:nvPr/>
          </p:nvSpPr>
          <p:spPr>
            <a:xfrm>
              <a:off x="1514251" y="1278833"/>
              <a:ext cx="6308700" cy="547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Regional railroads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Operate within a specific region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Connect rural or mid-sized areas to Class 1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Handle medium-distance freight</a:t>
              </a:r>
              <a:endParaRPr/>
            </a:p>
          </p:txBody>
        </p:sp>
        <p:sp>
          <p:nvSpPr>
            <p:cNvPr id="242" name="Google Shape;242;g387718e36fb_0_183"/>
            <p:cNvSpPr txBox="1"/>
            <p:nvPr/>
          </p:nvSpPr>
          <p:spPr>
            <a:xfrm>
              <a:off x="1514267" y="195380"/>
              <a:ext cx="5883600" cy="77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4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2</a:t>
              </a:r>
              <a:endParaRPr/>
            </a:p>
          </p:txBody>
        </p:sp>
      </p:grpSp>
      <p:grpSp>
        <p:nvGrpSpPr>
          <p:cNvPr id="243" name="Google Shape;243;g387718e36fb_0_183"/>
          <p:cNvGrpSpPr/>
          <p:nvPr/>
        </p:nvGrpSpPr>
        <p:grpSpPr>
          <a:xfrm>
            <a:off x="12234408" y="3306993"/>
            <a:ext cx="5830213" cy="5501944"/>
            <a:chOff x="0" y="-141976"/>
            <a:chExt cx="7773617" cy="7335925"/>
          </a:xfrm>
        </p:grpSpPr>
        <p:grpSp>
          <p:nvGrpSpPr>
            <p:cNvPr id="244" name="Google Shape;244;g387718e36fb_0_183"/>
            <p:cNvGrpSpPr/>
            <p:nvPr/>
          </p:nvGrpSpPr>
          <p:grpSpPr>
            <a:xfrm>
              <a:off x="1138378" y="-141976"/>
              <a:ext cx="6635239" cy="7335925"/>
              <a:chOff x="0" y="-38100"/>
              <a:chExt cx="1780603" cy="1968636"/>
            </a:xfrm>
          </p:grpSpPr>
          <p:sp>
            <p:nvSpPr>
              <p:cNvPr id="245" name="Google Shape;245;g387718e36fb_0_183"/>
              <p:cNvSpPr/>
              <p:nvPr/>
            </p:nvSpPr>
            <p:spPr>
              <a:xfrm>
                <a:off x="0" y="0"/>
                <a:ext cx="1780603" cy="1930536"/>
              </a:xfrm>
              <a:custGeom>
                <a:rect b="b" l="l" r="r" t="t"/>
                <a:pathLst>
                  <a:path extrusionOk="0" h="1930536" w="1780603">
                    <a:moveTo>
                      <a:pt x="91985" y="0"/>
                    </a:moveTo>
                    <a:lnTo>
                      <a:pt x="1688618" y="0"/>
                    </a:lnTo>
                    <a:cubicBezTo>
                      <a:pt x="1713014" y="0"/>
                      <a:pt x="1736411" y="9691"/>
                      <a:pt x="1753661" y="26942"/>
                    </a:cubicBezTo>
                    <a:cubicBezTo>
                      <a:pt x="1770911" y="44192"/>
                      <a:pt x="1780603" y="67589"/>
                      <a:pt x="1780603" y="91985"/>
                    </a:cubicBezTo>
                    <a:lnTo>
                      <a:pt x="1780603" y="1838552"/>
                    </a:lnTo>
                    <a:cubicBezTo>
                      <a:pt x="1780603" y="1862947"/>
                      <a:pt x="1770911" y="1886344"/>
                      <a:pt x="1753661" y="1903594"/>
                    </a:cubicBezTo>
                    <a:cubicBezTo>
                      <a:pt x="1736411" y="1920845"/>
                      <a:pt x="1713014" y="1930536"/>
                      <a:pt x="1688618" y="1930536"/>
                    </a:cubicBezTo>
                    <a:lnTo>
                      <a:pt x="91985" y="1930536"/>
                    </a:lnTo>
                    <a:cubicBezTo>
                      <a:pt x="67589" y="1930536"/>
                      <a:pt x="44192" y="1920845"/>
                      <a:pt x="26942" y="1903594"/>
                    </a:cubicBezTo>
                    <a:cubicBezTo>
                      <a:pt x="9691" y="1886344"/>
                      <a:pt x="0" y="1862947"/>
                      <a:pt x="0" y="1838552"/>
                    </a:cubicBezTo>
                    <a:lnTo>
                      <a:pt x="0" y="91985"/>
                    </a:lnTo>
                    <a:cubicBezTo>
                      <a:pt x="0" y="67589"/>
                      <a:pt x="9691" y="44192"/>
                      <a:pt x="26942" y="26942"/>
                    </a:cubicBezTo>
                    <a:cubicBezTo>
                      <a:pt x="44192" y="9691"/>
                      <a:pt x="67589" y="0"/>
                      <a:pt x="91985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" name="Google Shape;246;g387718e36fb_0_183"/>
              <p:cNvSpPr txBox="1"/>
              <p:nvPr/>
            </p:nvSpPr>
            <p:spPr>
              <a:xfrm>
                <a:off x="0" y="-38100"/>
                <a:ext cx="1780500" cy="196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6900" lIns="36900" spcFirstLastPara="1" rIns="36900" wrap="square" tIns="369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7" name="Google Shape;247;g387718e36fb_0_183"/>
            <p:cNvGrpSpPr/>
            <p:nvPr/>
          </p:nvGrpSpPr>
          <p:grpSpPr>
            <a:xfrm>
              <a:off x="0" y="1278820"/>
              <a:ext cx="1771167" cy="1893133"/>
              <a:chOff x="0" y="-38100"/>
              <a:chExt cx="414900" cy="443471"/>
            </a:xfrm>
          </p:grpSpPr>
          <p:sp>
            <p:nvSpPr>
              <p:cNvPr id="248" name="Google Shape;248;g387718e36fb_0_183"/>
              <p:cNvSpPr/>
              <p:nvPr/>
            </p:nvSpPr>
            <p:spPr>
              <a:xfrm>
                <a:off x="0" y="0"/>
                <a:ext cx="414788" cy="405371"/>
              </a:xfrm>
              <a:custGeom>
                <a:rect b="b" l="l" r="r" t="t"/>
                <a:pathLst>
                  <a:path extrusionOk="0" h="405371" w="414788">
                    <a:moveTo>
                      <a:pt x="202686" y="0"/>
                    </a:moveTo>
                    <a:lnTo>
                      <a:pt x="212102" y="0"/>
                    </a:lnTo>
                    <a:cubicBezTo>
                      <a:pt x="265858" y="0"/>
                      <a:pt x="317412" y="21354"/>
                      <a:pt x="355423" y="59365"/>
                    </a:cubicBezTo>
                    <a:cubicBezTo>
                      <a:pt x="393434" y="97376"/>
                      <a:pt x="414788" y="148930"/>
                      <a:pt x="414788" y="202686"/>
                    </a:cubicBezTo>
                    <a:lnTo>
                      <a:pt x="414788" y="202686"/>
                    </a:lnTo>
                    <a:cubicBezTo>
                      <a:pt x="414788" y="256441"/>
                      <a:pt x="393434" y="307995"/>
                      <a:pt x="355423" y="346006"/>
                    </a:cubicBezTo>
                    <a:cubicBezTo>
                      <a:pt x="317412" y="384017"/>
                      <a:pt x="265858" y="405371"/>
                      <a:pt x="212102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g387718e36fb_0_183"/>
              <p:cNvSpPr txBox="1"/>
              <p:nvPr/>
            </p:nvSpPr>
            <p:spPr>
              <a:xfrm>
                <a:off x="0" y="-38100"/>
                <a:ext cx="414900" cy="443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2775" lIns="42775" spcFirstLastPara="1" rIns="42775" wrap="square" tIns="42775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0" name="Google Shape;250;g387718e36fb_0_183"/>
            <p:cNvSpPr txBox="1"/>
            <p:nvPr/>
          </p:nvSpPr>
          <p:spPr>
            <a:xfrm>
              <a:off x="161573" y="1869494"/>
              <a:ext cx="1447500" cy="79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859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/>
            </a:p>
          </p:txBody>
        </p:sp>
        <p:sp>
          <p:nvSpPr>
            <p:cNvPr id="251" name="Google Shape;251;g387718e36fb_0_183"/>
            <p:cNvSpPr txBox="1"/>
            <p:nvPr/>
          </p:nvSpPr>
          <p:spPr>
            <a:xfrm>
              <a:off x="1698746" y="1914640"/>
              <a:ext cx="5514600" cy="436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Short line &amp; local railroads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Often within cities or short rural stretches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5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Serve vital role moving goods to and from </a:t>
              </a:r>
              <a:r>
                <a:rPr lang="en-US" sz="2400">
                  <a:solidFill>
                    <a:srgbClr val="1A1A1A"/>
                  </a:solidFill>
                </a:rPr>
                <a:t>Class 1</a:t>
              </a: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or Class 2 railroads</a:t>
              </a:r>
              <a:endParaRPr/>
            </a:p>
          </p:txBody>
        </p:sp>
        <p:sp>
          <p:nvSpPr>
            <p:cNvPr id="252" name="Google Shape;252;g387718e36fb_0_183"/>
            <p:cNvSpPr txBox="1"/>
            <p:nvPr/>
          </p:nvSpPr>
          <p:spPr>
            <a:xfrm>
              <a:off x="1514267" y="195380"/>
              <a:ext cx="5883600" cy="77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4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3</a:t>
              </a:r>
              <a:endParaRPr/>
            </a:p>
          </p:txBody>
        </p:sp>
      </p:grpSp>
      <p:sp>
        <p:nvSpPr>
          <p:cNvPr id="253" name="Google Shape;253;g387718e36fb_0_183"/>
          <p:cNvSpPr txBox="1"/>
          <p:nvPr/>
        </p:nvSpPr>
        <p:spPr>
          <a:xfrm>
            <a:off x="256561" y="1498500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54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Check Point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3"/>
          <p:cNvSpPr txBox="1"/>
          <p:nvPr/>
        </p:nvSpPr>
        <p:spPr>
          <a:xfrm>
            <a:off x="547742" y="1483967"/>
            <a:ext cx="17192515" cy="57972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977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Check for Understanding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is a key characteristic of a Class 1 Railroad?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Class 2 railroads are also known as what type of  railroad?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Class 3 railroads are also known as?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Which type of railroads would you commonly find here in the RGV?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4"/>
          <p:cNvSpPr txBox="1"/>
          <p:nvPr/>
        </p:nvSpPr>
        <p:spPr>
          <a:xfrm>
            <a:off x="391503" y="3406546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Trackside Theory 121</a:t>
            </a:r>
            <a:endParaRPr/>
          </a:p>
        </p:txBody>
      </p:sp>
      <p:sp>
        <p:nvSpPr>
          <p:cNvPr id="267" name="Google Shape;267;p14"/>
          <p:cNvSpPr txBox="1"/>
          <p:nvPr/>
        </p:nvSpPr>
        <p:spPr>
          <a:xfrm>
            <a:off x="1028700" y="5767934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Principles in Action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87718e36fb_0_29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387718e36fb_0_297"/>
          <p:cNvSpPr txBox="1"/>
          <p:nvPr/>
        </p:nvSpPr>
        <p:spPr>
          <a:xfrm>
            <a:off x="391503" y="1426471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Ramp Railways</a:t>
            </a:r>
            <a:endParaRPr/>
          </a:p>
        </p:txBody>
      </p:sp>
      <p:sp>
        <p:nvSpPr>
          <p:cNvPr id="274" name="Google Shape;274;g387718e36fb_0_297"/>
          <p:cNvSpPr txBox="1"/>
          <p:nvPr/>
        </p:nvSpPr>
        <p:spPr>
          <a:xfrm>
            <a:off x="391503" y="4558811"/>
            <a:ext cx="7020000" cy="5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Track maintenance, signaling systems, and infrastructure determine what class I section qualifies for.</a:t>
            </a:r>
            <a:endParaRPr/>
          </a:p>
          <a:p>
            <a:pPr indent="0" lvl="0" marL="0" marR="0" rtl="0" algn="ctr">
              <a:lnSpc>
                <a:spcPct val="9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(note: this is different from the business classification of railroads like Class 1, 2, and 3 based on revenue).</a:t>
            </a:r>
            <a:endParaRPr/>
          </a:p>
        </p:txBody>
      </p:sp>
      <p:sp>
        <p:nvSpPr>
          <p:cNvPr id="275" name="Google Shape;275;g387718e36fb_0_297"/>
          <p:cNvSpPr txBox="1"/>
          <p:nvPr/>
        </p:nvSpPr>
        <p:spPr>
          <a:xfrm>
            <a:off x="3577410" y="2866507"/>
            <a:ext cx="11133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Modeling Train Speed by Class</a:t>
            </a:r>
            <a:endParaRPr/>
          </a:p>
        </p:txBody>
      </p:sp>
      <p:pic>
        <p:nvPicPr>
          <p:cNvPr id="276" name="Google Shape;276;g387718e36fb_0_2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46750" y="4289400"/>
            <a:ext cx="7048500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387718e36fb_0_297"/>
          <p:cNvSpPr txBox="1"/>
          <p:nvPr/>
        </p:nvSpPr>
        <p:spPr>
          <a:xfrm>
            <a:off x="10269575" y="8480400"/>
            <a:ext cx="6521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https://rstrackinc.com/rail-maintenance/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6"/>
          <p:cNvSpPr txBox="1"/>
          <p:nvPr/>
        </p:nvSpPr>
        <p:spPr>
          <a:xfrm>
            <a:off x="2844799" y="2534961"/>
            <a:ext cx="12925202" cy="1433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9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Let’s Reflect...</a:t>
            </a:r>
            <a:endParaRPr/>
          </a:p>
        </p:txBody>
      </p:sp>
      <p:sp>
        <p:nvSpPr>
          <p:cNvPr id="284" name="Google Shape;284;p16"/>
          <p:cNvSpPr txBox="1"/>
          <p:nvPr/>
        </p:nvSpPr>
        <p:spPr>
          <a:xfrm>
            <a:off x="0" y="3808033"/>
            <a:ext cx="18288000" cy="56701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79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48062" lvl="1" marL="896124" marR="0" rtl="0" algn="l">
              <a:lnSpc>
                <a:spcPct val="1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Which track class allowed for the fastest/smoothest trip?</a:t>
            </a:r>
            <a:endParaRPr/>
          </a:p>
          <a:p>
            <a:pPr indent="-448062" lvl="1" marL="896124" marR="0" rtl="0" algn="l">
              <a:lnSpc>
                <a:spcPct val="1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do you think trains on Class 3 tracks move more slowly in real life?</a:t>
            </a:r>
            <a:endParaRPr/>
          </a:p>
          <a:p>
            <a:pPr indent="-448062" lvl="1" marL="896124" marR="0" rtl="0" algn="l">
              <a:lnSpc>
                <a:spcPct val="1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might be the risks of traveling too fast on lower-quality tracks?</a:t>
            </a:r>
            <a:endParaRPr/>
          </a:p>
          <a:p>
            <a:pPr indent="-448062" lvl="1" marL="896124" marR="0" rtl="0" algn="l">
              <a:lnSpc>
                <a:spcPct val="1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How does infrastructure investment affect shipping times and safety?</a:t>
            </a:r>
            <a:endParaRPr/>
          </a:p>
          <a:p>
            <a:pPr indent="0" lvl="0" marL="0" marR="0" rtl="0" algn="l">
              <a:lnSpc>
                <a:spcPct val="1730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7"/>
          <p:cNvSpPr txBox="1"/>
          <p:nvPr/>
        </p:nvSpPr>
        <p:spPr>
          <a:xfrm>
            <a:off x="391503" y="1279725"/>
            <a:ext cx="17504994" cy="15007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Energies</a:t>
            </a:r>
            <a:endParaRPr/>
          </a:p>
        </p:txBody>
      </p:sp>
      <p:sp>
        <p:nvSpPr>
          <p:cNvPr id="295" name="Google Shape;295;p17"/>
          <p:cNvSpPr txBox="1"/>
          <p:nvPr/>
        </p:nvSpPr>
        <p:spPr>
          <a:xfrm>
            <a:off x="982778" y="3619500"/>
            <a:ext cx="17305222" cy="4704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0209" lvl="1" marL="820419" marR="0" rtl="0" algn="l">
              <a:lnSpc>
                <a:spcPct val="1329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rgbClr val="EC4F29"/>
                </a:solidFill>
                <a:latin typeface="Poppins"/>
                <a:ea typeface="Poppins"/>
                <a:cs typeface="Poppins"/>
                <a:sym typeface="Poppins"/>
              </a:rPr>
              <a:t>Potential energy</a:t>
            </a: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is stored energy due to position. </a:t>
            </a:r>
            <a:endParaRPr/>
          </a:p>
          <a:p>
            <a:pPr indent="-546946" lvl="2" marL="1640838" marR="0" rtl="0" algn="l">
              <a:lnSpc>
                <a:spcPct val="1329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⚬"/>
            </a:pP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Example: 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higher an object is, the more potential energy it has.</a:t>
            </a:r>
            <a:endParaRPr/>
          </a:p>
          <a:p>
            <a:pPr indent="0" lvl="0" marL="0" marR="0" rtl="0" algn="l">
              <a:lnSpc>
                <a:spcPct val="13297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0209" lvl="1" marL="820419" marR="0" rtl="0" algn="l">
              <a:lnSpc>
                <a:spcPct val="1329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rgbClr val="EC4F29"/>
                </a:solidFill>
                <a:latin typeface="Poppins"/>
                <a:ea typeface="Poppins"/>
                <a:cs typeface="Poppins"/>
                <a:sym typeface="Poppins"/>
              </a:rPr>
              <a:t>Kinetic energy</a:t>
            </a: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is energy in motion. </a:t>
            </a:r>
            <a:endParaRPr/>
          </a:p>
          <a:p>
            <a:pPr indent="-546946" lvl="2" marL="1640838" marR="0" rtl="0" algn="l">
              <a:lnSpc>
                <a:spcPct val="1329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⚬"/>
            </a:pP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Example: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The faster it moves and the heavier the object, the more kinetic energy it has.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5" name="Google Shape;305;p18"/>
          <p:cNvGrpSpPr/>
          <p:nvPr/>
        </p:nvGrpSpPr>
        <p:grpSpPr>
          <a:xfrm>
            <a:off x="1028700" y="1695579"/>
            <a:ext cx="16230600" cy="2006506"/>
            <a:chOff x="0" y="-38100"/>
            <a:chExt cx="4274726" cy="528463"/>
          </a:xfrm>
        </p:grpSpPr>
        <p:sp>
          <p:nvSpPr>
            <p:cNvPr id="306" name="Google Shape;306;p18"/>
            <p:cNvSpPr/>
            <p:nvPr/>
          </p:nvSpPr>
          <p:spPr>
            <a:xfrm>
              <a:off x="0" y="0"/>
              <a:ext cx="4274726" cy="490363"/>
            </a:xfrm>
            <a:custGeom>
              <a:rect b="b" l="l" r="r" t="t"/>
              <a:pathLst>
                <a:path extrusionOk="0" h="490363" w="4274726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466036"/>
                  </a:lnTo>
                  <a:cubicBezTo>
                    <a:pt x="4274726" y="479471"/>
                    <a:pt x="4263834" y="490363"/>
                    <a:pt x="4250399" y="490363"/>
                  </a:cubicBezTo>
                  <a:lnTo>
                    <a:pt x="24327" y="490363"/>
                  </a:lnTo>
                  <a:cubicBezTo>
                    <a:pt x="10891" y="490363"/>
                    <a:pt x="0" y="479471"/>
                    <a:pt x="0" y="4660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8"/>
            <p:cNvSpPr txBox="1"/>
            <p:nvPr/>
          </p:nvSpPr>
          <p:spPr>
            <a:xfrm>
              <a:off x="0" y="-38100"/>
              <a:ext cx="4274726" cy="528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8"/>
          <p:cNvGrpSpPr/>
          <p:nvPr/>
        </p:nvGrpSpPr>
        <p:grpSpPr>
          <a:xfrm>
            <a:off x="3106885" y="4042139"/>
            <a:ext cx="3761490" cy="2486296"/>
            <a:chOff x="0" y="-38100"/>
            <a:chExt cx="2025441" cy="1338791"/>
          </a:xfrm>
        </p:grpSpPr>
        <p:sp>
          <p:nvSpPr>
            <p:cNvPr id="309" name="Google Shape;309;p18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8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1" name="Google Shape;311;p18"/>
          <p:cNvGrpSpPr/>
          <p:nvPr/>
        </p:nvGrpSpPr>
        <p:grpSpPr>
          <a:xfrm>
            <a:off x="7263256" y="4042139"/>
            <a:ext cx="3761490" cy="2486296"/>
            <a:chOff x="0" y="-38100"/>
            <a:chExt cx="2025441" cy="1338791"/>
          </a:xfrm>
        </p:grpSpPr>
        <p:sp>
          <p:nvSpPr>
            <p:cNvPr id="312" name="Google Shape;312;p18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8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4" name="Google Shape;314;p18"/>
          <p:cNvGrpSpPr/>
          <p:nvPr/>
        </p:nvGrpSpPr>
        <p:grpSpPr>
          <a:xfrm>
            <a:off x="11419627" y="4042139"/>
            <a:ext cx="3761490" cy="2486296"/>
            <a:chOff x="0" y="-38100"/>
            <a:chExt cx="2025441" cy="1338791"/>
          </a:xfrm>
        </p:grpSpPr>
        <p:sp>
          <p:nvSpPr>
            <p:cNvPr id="315" name="Google Shape;315;p18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8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18"/>
          <p:cNvGrpSpPr/>
          <p:nvPr/>
        </p:nvGrpSpPr>
        <p:grpSpPr>
          <a:xfrm>
            <a:off x="3106885" y="6772004"/>
            <a:ext cx="3761490" cy="2486296"/>
            <a:chOff x="0" y="-38100"/>
            <a:chExt cx="2025441" cy="1338791"/>
          </a:xfrm>
        </p:grpSpPr>
        <p:sp>
          <p:nvSpPr>
            <p:cNvPr id="318" name="Google Shape;318;p18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8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0" name="Google Shape;320;p18"/>
          <p:cNvGrpSpPr/>
          <p:nvPr/>
        </p:nvGrpSpPr>
        <p:grpSpPr>
          <a:xfrm>
            <a:off x="7263256" y="6772004"/>
            <a:ext cx="3761490" cy="2486296"/>
            <a:chOff x="0" y="-38100"/>
            <a:chExt cx="2025441" cy="1338791"/>
          </a:xfrm>
        </p:grpSpPr>
        <p:sp>
          <p:nvSpPr>
            <p:cNvPr id="321" name="Google Shape;321;p18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8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3" name="Google Shape;323;p18"/>
          <p:cNvGrpSpPr/>
          <p:nvPr/>
        </p:nvGrpSpPr>
        <p:grpSpPr>
          <a:xfrm>
            <a:off x="11419627" y="6772004"/>
            <a:ext cx="3761490" cy="2486296"/>
            <a:chOff x="0" y="-38100"/>
            <a:chExt cx="2025441" cy="1338791"/>
          </a:xfrm>
        </p:grpSpPr>
        <p:sp>
          <p:nvSpPr>
            <p:cNvPr id="324" name="Google Shape;324;p18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8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6" name="Google Shape;326;p18"/>
          <p:cNvSpPr/>
          <p:nvPr/>
        </p:nvSpPr>
        <p:spPr>
          <a:xfrm>
            <a:off x="4065490" y="4294549"/>
            <a:ext cx="1844278" cy="1235666"/>
          </a:xfrm>
          <a:custGeom>
            <a:rect b="b" l="l" r="r" t="t"/>
            <a:pathLst>
              <a:path extrusionOk="0" h="1235666" w="1844278">
                <a:moveTo>
                  <a:pt x="0" y="0"/>
                </a:moveTo>
                <a:lnTo>
                  <a:pt x="1844278" y="0"/>
                </a:lnTo>
                <a:lnTo>
                  <a:pt x="1844278" y="1235666"/>
                </a:lnTo>
                <a:lnTo>
                  <a:pt x="0" y="12356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8"/>
          <p:cNvSpPr/>
          <p:nvPr/>
        </p:nvSpPr>
        <p:spPr>
          <a:xfrm>
            <a:off x="7759811" y="3601960"/>
            <a:ext cx="2568335" cy="2568335"/>
          </a:xfrm>
          <a:custGeom>
            <a:rect b="b" l="l" r="r" t="t"/>
            <a:pathLst>
              <a:path extrusionOk="0" h="2568335" w="2568335">
                <a:moveTo>
                  <a:pt x="0" y="0"/>
                </a:moveTo>
                <a:lnTo>
                  <a:pt x="2568335" y="0"/>
                </a:lnTo>
                <a:lnTo>
                  <a:pt x="2568335" y="2568335"/>
                </a:lnTo>
                <a:lnTo>
                  <a:pt x="0" y="25683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8"/>
          <p:cNvSpPr/>
          <p:nvPr/>
        </p:nvSpPr>
        <p:spPr>
          <a:xfrm rot="1969712">
            <a:off x="11702312" y="5183698"/>
            <a:ext cx="3561306" cy="182517"/>
          </a:xfrm>
          <a:custGeom>
            <a:rect b="b" l="l" r="r" t="t"/>
            <a:pathLst>
              <a:path extrusionOk="0" h="182517" w="3561306">
                <a:moveTo>
                  <a:pt x="0" y="0"/>
                </a:moveTo>
                <a:lnTo>
                  <a:pt x="3561305" y="0"/>
                </a:lnTo>
                <a:lnTo>
                  <a:pt x="3561305" y="182517"/>
                </a:lnTo>
                <a:lnTo>
                  <a:pt x="0" y="1825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8"/>
          <p:cNvSpPr/>
          <p:nvPr/>
        </p:nvSpPr>
        <p:spPr>
          <a:xfrm>
            <a:off x="4065490" y="6980620"/>
            <a:ext cx="1553074" cy="1489010"/>
          </a:xfrm>
          <a:custGeom>
            <a:rect b="b" l="l" r="r" t="t"/>
            <a:pathLst>
              <a:path extrusionOk="0" h="1489010" w="1553074">
                <a:moveTo>
                  <a:pt x="0" y="0"/>
                </a:moveTo>
                <a:lnTo>
                  <a:pt x="1553075" y="0"/>
                </a:lnTo>
                <a:lnTo>
                  <a:pt x="1553075" y="1489010"/>
                </a:lnTo>
                <a:lnTo>
                  <a:pt x="0" y="14890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8"/>
          <p:cNvSpPr/>
          <p:nvPr/>
        </p:nvSpPr>
        <p:spPr>
          <a:xfrm>
            <a:off x="8350527" y="6880860"/>
            <a:ext cx="1386903" cy="1406238"/>
          </a:xfrm>
          <a:custGeom>
            <a:rect b="b" l="l" r="r" t="t"/>
            <a:pathLst>
              <a:path extrusionOk="0" h="1406238" w="1386903">
                <a:moveTo>
                  <a:pt x="0" y="0"/>
                </a:moveTo>
                <a:lnTo>
                  <a:pt x="1386903" y="0"/>
                </a:lnTo>
                <a:lnTo>
                  <a:pt x="1386903" y="1406238"/>
                </a:lnTo>
                <a:lnTo>
                  <a:pt x="0" y="1406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8"/>
          <p:cNvSpPr/>
          <p:nvPr/>
        </p:nvSpPr>
        <p:spPr>
          <a:xfrm>
            <a:off x="12089614" y="6763612"/>
            <a:ext cx="1992772" cy="1923025"/>
          </a:xfrm>
          <a:custGeom>
            <a:rect b="b" l="l" r="r" t="t"/>
            <a:pathLst>
              <a:path extrusionOk="0" h="1923025" w="1992772">
                <a:moveTo>
                  <a:pt x="0" y="0"/>
                </a:moveTo>
                <a:lnTo>
                  <a:pt x="1992773" y="0"/>
                </a:lnTo>
                <a:lnTo>
                  <a:pt x="1992773" y="1923026"/>
                </a:lnTo>
                <a:lnTo>
                  <a:pt x="0" y="192302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8"/>
          <p:cNvSpPr txBox="1"/>
          <p:nvPr/>
        </p:nvSpPr>
        <p:spPr>
          <a:xfrm>
            <a:off x="3858438" y="3002811"/>
            <a:ext cx="10571124" cy="443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3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Per Group</a:t>
            </a:r>
            <a:endParaRPr/>
          </a:p>
        </p:txBody>
      </p:sp>
      <p:sp>
        <p:nvSpPr>
          <p:cNvPr id="333" name="Google Shape;333;p18"/>
          <p:cNvSpPr txBox="1"/>
          <p:nvPr/>
        </p:nvSpPr>
        <p:spPr>
          <a:xfrm>
            <a:off x="3319799" y="2092856"/>
            <a:ext cx="11648401" cy="962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12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Materials  </a:t>
            </a:r>
            <a:endParaRPr/>
          </a:p>
        </p:txBody>
      </p:sp>
      <p:sp>
        <p:nvSpPr>
          <p:cNvPr id="334" name="Google Shape;334;p18"/>
          <p:cNvSpPr txBox="1"/>
          <p:nvPr/>
        </p:nvSpPr>
        <p:spPr>
          <a:xfrm>
            <a:off x="3306928" y="5745480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Hot Wheels Car</a:t>
            </a:r>
            <a:endParaRPr/>
          </a:p>
        </p:txBody>
      </p:sp>
      <p:sp>
        <p:nvSpPr>
          <p:cNvPr id="335" name="Google Shape;335;p18"/>
          <p:cNvSpPr txBox="1"/>
          <p:nvPr/>
        </p:nvSpPr>
        <p:spPr>
          <a:xfrm>
            <a:off x="7463299" y="5463540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Ramps and Connectors</a:t>
            </a:r>
            <a:endParaRPr/>
          </a:p>
        </p:txBody>
      </p:sp>
      <p:sp>
        <p:nvSpPr>
          <p:cNvPr id="336" name="Google Shape;336;p18"/>
          <p:cNvSpPr txBox="1"/>
          <p:nvPr/>
        </p:nvSpPr>
        <p:spPr>
          <a:xfrm>
            <a:off x="11171374" y="5673090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Metric Ruler</a:t>
            </a:r>
            <a:endParaRPr/>
          </a:p>
        </p:txBody>
      </p:sp>
      <p:sp>
        <p:nvSpPr>
          <p:cNvPr id="337" name="Google Shape;337;p18"/>
          <p:cNvSpPr txBox="1"/>
          <p:nvPr/>
        </p:nvSpPr>
        <p:spPr>
          <a:xfrm>
            <a:off x="3306928" y="8475345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Stopwatch or timer</a:t>
            </a:r>
            <a:endParaRPr/>
          </a:p>
        </p:txBody>
      </p:sp>
      <p:sp>
        <p:nvSpPr>
          <p:cNvPr id="338" name="Google Shape;338;p18"/>
          <p:cNvSpPr txBox="1"/>
          <p:nvPr/>
        </p:nvSpPr>
        <p:spPr>
          <a:xfrm>
            <a:off x="7463299" y="8372475"/>
            <a:ext cx="3361402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Sticky Notes label Class 1, 2, and 3</a:t>
            </a:r>
            <a:endParaRPr/>
          </a:p>
        </p:txBody>
      </p:sp>
      <p:sp>
        <p:nvSpPr>
          <p:cNvPr id="339" name="Google Shape;339;p18"/>
          <p:cNvSpPr txBox="1"/>
          <p:nvPr/>
        </p:nvSpPr>
        <p:spPr>
          <a:xfrm>
            <a:off x="11615294" y="8402955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Recording sheet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9"/>
          <p:cNvSpPr txBox="1"/>
          <p:nvPr/>
        </p:nvSpPr>
        <p:spPr>
          <a:xfrm>
            <a:off x="391502" y="1689144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Ramp Setup</a:t>
            </a:r>
            <a:endParaRPr/>
          </a:p>
        </p:txBody>
      </p:sp>
      <p:sp>
        <p:nvSpPr>
          <p:cNvPr id="350" name="Google Shape;350;p19"/>
          <p:cNvSpPr txBox="1"/>
          <p:nvPr/>
        </p:nvSpPr>
        <p:spPr>
          <a:xfrm>
            <a:off x="4402273" y="2957801"/>
            <a:ext cx="9214352" cy="12388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Three ramp setups of different lengths and angles, labeled as: </a:t>
            </a:r>
            <a:endParaRPr/>
          </a:p>
        </p:txBody>
      </p:sp>
      <p:grpSp>
        <p:nvGrpSpPr>
          <p:cNvPr id="351" name="Google Shape;351;p19"/>
          <p:cNvGrpSpPr/>
          <p:nvPr/>
        </p:nvGrpSpPr>
        <p:grpSpPr>
          <a:xfrm>
            <a:off x="1856072" y="4776979"/>
            <a:ext cx="14842302" cy="3588836"/>
            <a:chOff x="0" y="1603037"/>
            <a:chExt cx="19789737" cy="4785116"/>
          </a:xfrm>
        </p:grpSpPr>
        <p:grpSp>
          <p:nvGrpSpPr>
            <p:cNvPr id="352" name="Google Shape;352;p19"/>
            <p:cNvGrpSpPr/>
            <p:nvPr/>
          </p:nvGrpSpPr>
          <p:grpSpPr>
            <a:xfrm>
              <a:off x="0" y="1603037"/>
              <a:ext cx="6178156" cy="4785116"/>
              <a:chOff x="0" y="-38100"/>
              <a:chExt cx="1334464" cy="1033571"/>
            </a:xfrm>
          </p:grpSpPr>
          <p:sp>
            <p:nvSpPr>
              <p:cNvPr id="353" name="Google Shape;353;p19"/>
              <p:cNvSpPr/>
              <p:nvPr/>
            </p:nvSpPr>
            <p:spPr>
              <a:xfrm>
                <a:off x="0" y="0"/>
                <a:ext cx="1334464" cy="995471"/>
              </a:xfrm>
              <a:custGeom>
                <a:rect b="b" l="l" r="r" t="t"/>
                <a:pathLst>
                  <a:path extrusionOk="0" h="995471" w="1334464">
                    <a:moveTo>
                      <a:pt x="85212" y="0"/>
                    </a:moveTo>
                    <a:lnTo>
                      <a:pt x="1249252" y="0"/>
                    </a:lnTo>
                    <a:cubicBezTo>
                      <a:pt x="1271852" y="0"/>
                      <a:pt x="1293525" y="8978"/>
                      <a:pt x="1309506" y="24958"/>
                    </a:cubicBezTo>
                    <a:cubicBezTo>
                      <a:pt x="1325486" y="40938"/>
                      <a:pt x="1334464" y="62612"/>
                      <a:pt x="1334464" y="85212"/>
                    </a:cubicBezTo>
                    <a:lnTo>
                      <a:pt x="1334464" y="910259"/>
                    </a:lnTo>
                    <a:cubicBezTo>
                      <a:pt x="1334464" y="932859"/>
                      <a:pt x="1325486" y="954533"/>
                      <a:pt x="1309506" y="970513"/>
                    </a:cubicBezTo>
                    <a:cubicBezTo>
                      <a:pt x="1293525" y="986493"/>
                      <a:pt x="1271852" y="995471"/>
                      <a:pt x="1249252" y="995471"/>
                    </a:cubicBezTo>
                    <a:lnTo>
                      <a:pt x="85212" y="995471"/>
                    </a:lnTo>
                    <a:cubicBezTo>
                      <a:pt x="62612" y="995471"/>
                      <a:pt x="40938" y="986493"/>
                      <a:pt x="24958" y="970513"/>
                    </a:cubicBezTo>
                    <a:cubicBezTo>
                      <a:pt x="8978" y="954533"/>
                      <a:pt x="0" y="932859"/>
                      <a:pt x="0" y="910259"/>
                    </a:cubicBezTo>
                    <a:lnTo>
                      <a:pt x="0" y="85212"/>
                    </a:lnTo>
                    <a:cubicBezTo>
                      <a:pt x="0" y="62612"/>
                      <a:pt x="8978" y="40938"/>
                      <a:pt x="24958" y="24958"/>
                    </a:cubicBezTo>
                    <a:cubicBezTo>
                      <a:pt x="40938" y="8978"/>
                      <a:pt x="62612" y="0"/>
                      <a:pt x="8521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4" name="Google Shape;354;p19"/>
              <p:cNvSpPr txBox="1"/>
              <p:nvPr/>
            </p:nvSpPr>
            <p:spPr>
              <a:xfrm>
                <a:off x="0" y="-38100"/>
                <a:ext cx="1334464" cy="103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450" lIns="46450" spcFirstLastPara="1" rIns="46450" wrap="square" tIns="4645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5" name="Google Shape;355;p19"/>
            <p:cNvGrpSpPr/>
            <p:nvPr/>
          </p:nvGrpSpPr>
          <p:grpSpPr>
            <a:xfrm>
              <a:off x="6806256" y="1603037"/>
              <a:ext cx="6178156" cy="4785116"/>
              <a:chOff x="0" y="-38100"/>
              <a:chExt cx="1334464" cy="1033571"/>
            </a:xfrm>
          </p:grpSpPr>
          <p:sp>
            <p:nvSpPr>
              <p:cNvPr id="356" name="Google Shape;356;p19"/>
              <p:cNvSpPr/>
              <p:nvPr/>
            </p:nvSpPr>
            <p:spPr>
              <a:xfrm>
                <a:off x="0" y="0"/>
                <a:ext cx="1334464" cy="995471"/>
              </a:xfrm>
              <a:custGeom>
                <a:rect b="b" l="l" r="r" t="t"/>
                <a:pathLst>
                  <a:path extrusionOk="0" h="995471" w="1334464">
                    <a:moveTo>
                      <a:pt x="85212" y="0"/>
                    </a:moveTo>
                    <a:lnTo>
                      <a:pt x="1249252" y="0"/>
                    </a:lnTo>
                    <a:cubicBezTo>
                      <a:pt x="1271852" y="0"/>
                      <a:pt x="1293525" y="8978"/>
                      <a:pt x="1309506" y="24958"/>
                    </a:cubicBezTo>
                    <a:cubicBezTo>
                      <a:pt x="1325486" y="40938"/>
                      <a:pt x="1334464" y="62612"/>
                      <a:pt x="1334464" y="85212"/>
                    </a:cubicBezTo>
                    <a:lnTo>
                      <a:pt x="1334464" y="910259"/>
                    </a:lnTo>
                    <a:cubicBezTo>
                      <a:pt x="1334464" y="932859"/>
                      <a:pt x="1325486" y="954533"/>
                      <a:pt x="1309506" y="970513"/>
                    </a:cubicBezTo>
                    <a:cubicBezTo>
                      <a:pt x="1293525" y="986493"/>
                      <a:pt x="1271852" y="995471"/>
                      <a:pt x="1249252" y="995471"/>
                    </a:cubicBezTo>
                    <a:lnTo>
                      <a:pt x="85212" y="995471"/>
                    </a:lnTo>
                    <a:cubicBezTo>
                      <a:pt x="62612" y="995471"/>
                      <a:pt x="40938" y="986493"/>
                      <a:pt x="24958" y="970513"/>
                    </a:cubicBezTo>
                    <a:cubicBezTo>
                      <a:pt x="8978" y="954533"/>
                      <a:pt x="0" y="932859"/>
                      <a:pt x="0" y="910259"/>
                    </a:cubicBezTo>
                    <a:lnTo>
                      <a:pt x="0" y="85212"/>
                    </a:lnTo>
                    <a:cubicBezTo>
                      <a:pt x="0" y="62612"/>
                      <a:pt x="8978" y="40938"/>
                      <a:pt x="24958" y="24958"/>
                    </a:cubicBezTo>
                    <a:cubicBezTo>
                      <a:pt x="40938" y="8978"/>
                      <a:pt x="62612" y="0"/>
                      <a:pt x="8521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" name="Google Shape;357;p19"/>
              <p:cNvSpPr txBox="1"/>
              <p:nvPr/>
            </p:nvSpPr>
            <p:spPr>
              <a:xfrm>
                <a:off x="0" y="-38100"/>
                <a:ext cx="1334464" cy="103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450" lIns="46450" spcFirstLastPara="1" rIns="46450" wrap="square" tIns="4645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8" name="Google Shape;358;p19"/>
            <p:cNvGrpSpPr/>
            <p:nvPr/>
          </p:nvGrpSpPr>
          <p:grpSpPr>
            <a:xfrm>
              <a:off x="13611581" y="1603037"/>
              <a:ext cx="6178156" cy="4785116"/>
              <a:chOff x="0" y="-38100"/>
              <a:chExt cx="1334464" cy="1033571"/>
            </a:xfrm>
          </p:grpSpPr>
          <p:sp>
            <p:nvSpPr>
              <p:cNvPr id="359" name="Google Shape;359;p19"/>
              <p:cNvSpPr/>
              <p:nvPr/>
            </p:nvSpPr>
            <p:spPr>
              <a:xfrm>
                <a:off x="0" y="0"/>
                <a:ext cx="1334464" cy="995471"/>
              </a:xfrm>
              <a:custGeom>
                <a:rect b="b" l="l" r="r" t="t"/>
                <a:pathLst>
                  <a:path extrusionOk="0" h="995471" w="1334464">
                    <a:moveTo>
                      <a:pt x="85212" y="0"/>
                    </a:moveTo>
                    <a:lnTo>
                      <a:pt x="1249252" y="0"/>
                    </a:lnTo>
                    <a:cubicBezTo>
                      <a:pt x="1271852" y="0"/>
                      <a:pt x="1293525" y="8978"/>
                      <a:pt x="1309506" y="24958"/>
                    </a:cubicBezTo>
                    <a:cubicBezTo>
                      <a:pt x="1325486" y="40938"/>
                      <a:pt x="1334464" y="62612"/>
                      <a:pt x="1334464" y="85212"/>
                    </a:cubicBezTo>
                    <a:lnTo>
                      <a:pt x="1334464" y="910259"/>
                    </a:lnTo>
                    <a:cubicBezTo>
                      <a:pt x="1334464" y="932859"/>
                      <a:pt x="1325486" y="954533"/>
                      <a:pt x="1309506" y="970513"/>
                    </a:cubicBezTo>
                    <a:cubicBezTo>
                      <a:pt x="1293525" y="986493"/>
                      <a:pt x="1271852" y="995471"/>
                      <a:pt x="1249252" y="995471"/>
                    </a:cubicBezTo>
                    <a:lnTo>
                      <a:pt x="85212" y="995471"/>
                    </a:lnTo>
                    <a:cubicBezTo>
                      <a:pt x="62612" y="995471"/>
                      <a:pt x="40938" y="986493"/>
                      <a:pt x="24958" y="970513"/>
                    </a:cubicBezTo>
                    <a:cubicBezTo>
                      <a:pt x="8978" y="954533"/>
                      <a:pt x="0" y="932859"/>
                      <a:pt x="0" y="910259"/>
                    </a:cubicBezTo>
                    <a:lnTo>
                      <a:pt x="0" y="85212"/>
                    </a:lnTo>
                    <a:cubicBezTo>
                      <a:pt x="0" y="62612"/>
                      <a:pt x="8978" y="40938"/>
                      <a:pt x="24958" y="24958"/>
                    </a:cubicBezTo>
                    <a:cubicBezTo>
                      <a:pt x="40938" y="8978"/>
                      <a:pt x="62612" y="0"/>
                      <a:pt x="8521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0" name="Google Shape;360;p19"/>
              <p:cNvSpPr txBox="1"/>
              <p:nvPr/>
            </p:nvSpPr>
            <p:spPr>
              <a:xfrm>
                <a:off x="0" y="-38100"/>
                <a:ext cx="1334464" cy="103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450" lIns="46450" spcFirstLastPara="1" rIns="46450" wrap="square" tIns="4645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1" name="Google Shape;361;p19"/>
            <p:cNvSpPr txBox="1"/>
            <p:nvPr/>
          </p:nvSpPr>
          <p:spPr>
            <a:xfrm>
              <a:off x="372039" y="2843864"/>
              <a:ext cx="5434076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52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1</a:t>
              </a:r>
              <a:endParaRPr/>
            </a:p>
          </p:txBody>
        </p:sp>
        <p:sp>
          <p:nvSpPr>
            <p:cNvPr id="362" name="Google Shape;362;p19"/>
            <p:cNvSpPr txBox="1"/>
            <p:nvPr/>
          </p:nvSpPr>
          <p:spPr>
            <a:xfrm>
              <a:off x="632713" y="4505511"/>
              <a:ext cx="5319634" cy="10129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Smoothest, steepest, longest ramp (fastest/highest quality)</a:t>
              </a:r>
              <a:endParaRPr/>
            </a:p>
          </p:txBody>
        </p:sp>
        <p:sp>
          <p:nvSpPr>
            <p:cNvPr id="363" name="Google Shape;363;p19"/>
            <p:cNvSpPr txBox="1"/>
            <p:nvPr/>
          </p:nvSpPr>
          <p:spPr>
            <a:xfrm>
              <a:off x="7177830" y="2843864"/>
              <a:ext cx="5434076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52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2</a:t>
              </a:r>
              <a:endParaRPr/>
            </a:p>
          </p:txBody>
        </p:sp>
        <p:sp>
          <p:nvSpPr>
            <p:cNvPr id="364" name="Google Shape;364;p19"/>
            <p:cNvSpPr txBox="1"/>
            <p:nvPr/>
          </p:nvSpPr>
          <p:spPr>
            <a:xfrm>
              <a:off x="7664070" y="4798190"/>
              <a:ext cx="4461598" cy="4938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Medium quality ramp</a:t>
              </a:r>
              <a:endParaRPr/>
            </a:p>
          </p:txBody>
        </p:sp>
        <p:sp>
          <p:nvSpPr>
            <p:cNvPr id="365" name="Google Shape;365;p19"/>
            <p:cNvSpPr txBox="1"/>
            <p:nvPr/>
          </p:nvSpPr>
          <p:spPr>
            <a:xfrm>
              <a:off x="13958901" y="2809167"/>
              <a:ext cx="5434076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52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3</a:t>
              </a:r>
              <a:endParaRPr/>
            </a:p>
          </p:txBody>
        </p:sp>
        <p:sp>
          <p:nvSpPr>
            <p:cNvPr id="366" name="Google Shape;366;p19"/>
            <p:cNvSpPr txBox="1"/>
            <p:nvPr/>
          </p:nvSpPr>
          <p:spPr>
            <a:xfrm>
              <a:off x="14150822" y="4505511"/>
              <a:ext cx="5098906" cy="15510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Short, bumpy, or less inclined ramp (slowest/roughest track)</a:t>
              </a:r>
              <a:endParaRPr/>
            </a:p>
          </p:txBody>
        </p:sp>
      </p:grpSp>
      <p:sp>
        <p:nvSpPr>
          <p:cNvPr id="367" name="Google Shape;367;p19"/>
          <p:cNvSpPr txBox="1"/>
          <p:nvPr/>
        </p:nvSpPr>
        <p:spPr>
          <a:xfrm>
            <a:off x="2438400" y="8465101"/>
            <a:ext cx="13487399" cy="4643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9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You will create a “Cargo Delivery Station” at the end of each ramp indicating how far the car travels.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8" name="Google Shape;98;p2"/>
          <p:cNvGrpSpPr/>
          <p:nvPr/>
        </p:nvGrpSpPr>
        <p:grpSpPr>
          <a:xfrm>
            <a:off x="474871" y="1742060"/>
            <a:ext cx="16931074" cy="7516240"/>
            <a:chOff x="0" y="-201206"/>
            <a:chExt cx="22574766" cy="10021654"/>
          </a:xfrm>
        </p:grpSpPr>
        <p:grpSp>
          <p:nvGrpSpPr>
            <p:cNvPr id="99" name="Google Shape;99;p2"/>
            <p:cNvGrpSpPr/>
            <p:nvPr/>
          </p:nvGrpSpPr>
          <p:grpSpPr>
            <a:xfrm>
              <a:off x="0" y="-201206"/>
              <a:ext cx="22574763" cy="3950415"/>
              <a:chOff x="0" y="-38100"/>
              <a:chExt cx="4274726" cy="748045"/>
            </a:xfrm>
          </p:grpSpPr>
          <p:sp>
            <p:nvSpPr>
              <p:cNvPr id="100" name="Google Shape;100;p2"/>
              <p:cNvSpPr/>
              <p:nvPr/>
            </p:nvSpPr>
            <p:spPr>
              <a:xfrm>
                <a:off x="0" y="0"/>
                <a:ext cx="4274726" cy="709945"/>
              </a:xfrm>
              <a:custGeom>
                <a:rect b="b" l="l" r="r" t="t"/>
                <a:pathLst>
                  <a:path extrusionOk="0" h="709945" w="4274726">
                    <a:moveTo>
                      <a:pt x="24327" y="0"/>
                    </a:moveTo>
                    <a:lnTo>
                      <a:pt x="4250399" y="0"/>
                    </a:lnTo>
                    <a:cubicBezTo>
                      <a:pt x="4263834" y="0"/>
                      <a:pt x="4274726" y="10891"/>
                      <a:pt x="4274726" y="24327"/>
                    </a:cubicBezTo>
                    <a:lnTo>
                      <a:pt x="4274726" y="685618"/>
                    </a:lnTo>
                    <a:cubicBezTo>
                      <a:pt x="4274726" y="692070"/>
                      <a:pt x="4272163" y="698258"/>
                      <a:pt x="4267601" y="702820"/>
                    </a:cubicBezTo>
                    <a:cubicBezTo>
                      <a:pt x="4263039" y="707382"/>
                      <a:pt x="4256851" y="709945"/>
                      <a:pt x="4250399" y="709945"/>
                    </a:cubicBezTo>
                    <a:lnTo>
                      <a:pt x="24327" y="709945"/>
                    </a:lnTo>
                    <a:cubicBezTo>
                      <a:pt x="10891" y="709945"/>
                      <a:pt x="0" y="699054"/>
                      <a:pt x="0" y="685618"/>
                    </a:cubicBezTo>
                    <a:lnTo>
                      <a:pt x="0" y="24327"/>
                    </a:lnTo>
                    <a:cubicBezTo>
                      <a:pt x="0" y="10891"/>
                      <a:pt x="10891" y="0"/>
                      <a:pt x="243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2"/>
              <p:cNvSpPr txBox="1"/>
              <p:nvPr/>
            </p:nvSpPr>
            <p:spPr>
              <a:xfrm>
                <a:off x="0" y="-38100"/>
                <a:ext cx="4274726" cy="7480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" name="Google Shape;102;p2"/>
            <p:cNvGrpSpPr/>
            <p:nvPr/>
          </p:nvGrpSpPr>
          <p:grpSpPr>
            <a:xfrm>
              <a:off x="0" y="3998856"/>
              <a:ext cx="5231769" cy="5821592"/>
              <a:chOff x="0" y="-38100"/>
              <a:chExt cx="2025441" cy="2253788"/>
            </a:xfrm>
          </p:grpSpPr>
          <p:sp>
            <p:nvSpPr>
              <p:cNvPr id="103" name="Google Shape;103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04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" name="Google Shape;105;p2"/>
            <p:cNvGrpSpPr/>
            <p:nvPr/>
          </p:nvGrpSpPr>
          <p:grpSpPr>
            <a:xfrm>
              <a:off x="5780999" y="3998856"/>
              <a:ext cx="5231769" cy="5821592"/>
              <a:chOff x="0" y="-38100"/>
              <a:chExt cx="2025441" cy="2253788"/>
            </a:xfrm>
          </p:grpSpPr>
          <p:sp>
            <p:nvSpPr>
              <p:cNvPr id="106" name="Google Shape;106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07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" name="Google Shape;108;p2"/>
            <p:cNvGrpSpPr/>
            <p:nvPr/>
          </p:nvGrpSpPr>
          <p:grpSpPr>
            <a:xfrm>
              <a:off x="11561998" y="3998856"/>
              <a:ext cx="5231769" cy="5821592"/>
              <a:chOff x="0" y="-38100"/>
              <a:chExt cx="2025441" cy="2253788"/>
            </a:xfrm>
          </p:grpSpPr>
          <p:sp>
            <p:nvSpPr>
              <p:cNvPr id="109" name="Google Shape;109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" name="Google Shape;111;p2"/>
            <p:cNvGrpSpPr/>
            <p:nvPr/>
          </p:nvGrpSpPr>
          <p:grpSpPr>
            <a:xfrm>
              <a:off x="17342997" y="3998856"/>
              <a:ext cx="5231769" cy="5821592"/>
              <a:chOff x="0" y="-38100"/>
              <a:chExt cx="2025441" cy="2253788"/>
            </a:xfrm>
          </p:grpSpPr>
          <p:sp>
            <p:nvSpPr>
              <p:cNvPr id="112" name="Google Shape;112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4" name="Google Shape;114;p2"/>
            <p:cNvSpPr/>
            <p:nvPr/>
          </p:nvSpPr>
          <p:spPr>
            <a:xfrm>
              <a:off x="1554174" y="4585402"/>
              <a:ext cx="2123417" cy="1961507"/>
            </a:xfrm>
            <a:custGeom>
              <a:rect b="b" l="l" r="r" t="t"/>
              <a:pathLst>
                <a:path extrusionOk="0" h="1961507" w="2123417">
                  <a:moveTo>
                    <a:pt x="0" y="0"/>
                  </a:moveTo>
                  <a:lnTo>
                    <a:pt x="2123418" y="0"/>
                  </a:lnTo>
                  <a:lnTo>
                    <a:pt x="2123418" y="1961507"/>
                  </a:lnTo>
                  <a:lnTo>
                    <a:pt x="0" y="196150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6944415" y="4292391"/>
              <a:ext cx="2438840" cy="2438840"/>
            </a:xfrm>
            <a:custGeom>
              <a:rect b="b" l="l" r="r" t="t"/>
              <a:pathLst>
                <a:path extrusionOk="0" h="2438840" w="2438840">
                  <a:moveTo>
                    <a:pt x="0" y="0"/>
                  </a:moveTo>
                  <a:lnTo>
                    <a:pt x="2438840" y="0"/>
                  </a:lnTo>
                  <a:lnTo>
                    <a:pt x="2438840" y="2438840"/>
                  </a:lnTo>
                  <a:lnTo>
                    <a:pt x="0" y="24388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6" name="Google Shape;116;p2"/>
            <p:cNvGrpSpPr/>
            <p:nvPr/>
          </p:nvGrpSpPr>
          <p:grpSpPr>
            <a:xfrm>
              <a:off x="13119213" y="4249175"/>
              <a:ext cx="1860434" cy="3543033"/>
              <a:chOff x="0" y="0"/>
              <a:chExt cx="8636000" cy="16446500"/>
            </a:xfrm>
          </p:grpSpPr>
          <p:sp>
            <p:nvSpPr>
              <p:cNvPr id="117" name="Google Shape;117;p2"/>
              <p:cNvSpPr/>
              <p:nvPr/>
            </p:nvSpPr>
            <p:spPr>
              <a:xfrm>
                <a:off x="410210" y="2449830"/>
                <a:ext cx="7754620" cy="9692640"/>
              </a:xfrm>
              <a:custGeom>
                <a:rect b="b" l="l" r="r" t="t"/>
                <a:pathLst>
                  <a:path extrusionOk="0" h="9692640" w="7754620">
                    <a:moveTo>
                      <a:pt x="0" y="0"/>
                    </a:moveTo>
                    <a:lnTo>
                      <a:pt x="7754620" y="0"/>
                    </a:lnTo>
                    <a:lnTo>
                      <a:pt x="7754620" y="9692640"/>
                    </a:lnTo>
                    <a:lnTo>
                      <a:pt x="0" y="9692640"/>
                    </a:lnTo>
                    <a:close/>
                  </a:path>
                </a:pathLst>
              </a:custGeom>
              <a:blipFill rotWithShape="1">
                <a:blip r:embed="rId6">
                  <a:alphaModFix/>
                </a:blip>
                <a:stretch>
                  <a:fillRect b="0" l="-18539" r="-54870" t="0"/>
                </a:stretch>
              </a:blip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0" y="0"/>
                <a:ext cx="8636000" cy="16446500"/>
              </a:xfrm>
              <a:custGeom>
                <a:rect b="b" l="l" r="r" t="t"/>
                <a:pathLst>
                  <a:path extrusionOk="0" h="16446500" w="8636000">
                    <a:moveTo>
                      <a:pt x="0" y="0"/>
                    </a:moveTo>
                    <a:lnTo>
                      <a:pt x="8636000" y="0"/>
                    </a:lnTo>
                    <a:lnTo>
                      <a:pt x="8636000" y="16446500"/>
                    </a:lnTo>
                    <a:lnTo>
                      <a:pt x="0" y="1644650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9" name="Google Shape;119;p2"/>
            <p:cNvSpPr/>
            <p:nvPr/>
          </p:nvSpPr>
          <p:spPr>
            <a:xfrm>
              <a:off x="18335193" y="4497007"/>
              <a:ext cx="3247374" cy="2029609"/>
            </a:xfrm>
            <a:custGeom>
              <a:rect b="b" l="l" r="r" t="t"/>
              <a:pathLst>
                <a:path extrusionOk="0" h="2029609" w="3247374">
                  <a:moveTo>
                    <a:pt x="0" y="0"/>
                  </a:moveTo>
                  <a:lnTo>
                    <a:pt x="3247374" y="0"/>
                  </a:lnTo>
                  <a:lnTo>
                    <a:pt x="3247374" y="2029609"/>
                  </a:lnTo>
                  <a:lnTo>
                    <a:pt x="0" y="20296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"/>
            <p:cNvSpPr txBox="1"/>
            <p:nvPr/>
          </p:nvSpPr>
          <p:spPr>
            <a:xfrm>
              <a:off x="3935817" y="2094072"/>
              <a:ext cx="14703130" cy="11757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1A1A1A"/>
                  </a:solidFill>
                  <a:latin typeface="Poppins"/>
                  <a:ea typeface="Poppins"/>
                  <a:cs typeface="Poppins"/>
                  <a:sym typeface="Poppins"/>
                </a:rPr>
                <a:t>Safety</a:t>
              </a: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and </a:t>
              </a:r>
              <a:r>
                <a:rPr b="1" lang="en-US" sz="2400">
                  <a:solidFill>
                    <a:srgbClr val="1A1A1A"/>
                  </a:solidFill>
                  <a:latin typeface="Poppins"/>
                  <a:ea typeface="Poppins"/>
                  <a:cs typeface="Poppins"/>
                  <a:sym typeface="Poppins"/>
                </a:rPr>
                <a:t>respect</a:t>
              </a: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is our priority, please adhere to the following rules so that we can have a fun and engaging experience.</a:t>
              </a:r>
              <a:endParaRPr/>
            </a:p>
          </p:txBody>
        </p:sp>
        <p:sp>
          <p:nvSpPr>
            <p:cNvPr id="121" name="Google Shape;121;p2"/>
            <p:cNvSpPr txBox="1"/>
            <p:nvPr/>
          </p:nvSpPr>
          <p:spPr>
            <a:xfrm>
              <a:off x="3186637" y="416996"/>
              <a:ext cx="16201490" cy="14191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82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Housekeeping Rules</a:t>
              </a:r>
              <a:endParaRPr/>
            </a:p>
          </p:txBody>
        </p:sp>
        <p:sp>
          <p:nvSpPr>
            <p:cNvPr id="122" name="Google Shape;122;p2"/>
            <p:cNvSpPr txBox="1"/>
            <p:nvPr/>
          </p:nvSpPr>
          <p:spPr>
            <a:xfrm>
              <a:off x="278235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Must wear designated shirt every day.</a:t>
              </a:r>
              <a:endParaRPr/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6059233" y="6882659"/>
              <a:ext cx="4675296" cy="1140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Restroom only when accompanied by an adult. </a:t>
              </a:r>
              <a:endParaRPr/>
            </a:p>
          </p:txBody>
        </p:sp>
        <p:sp>
          <p:nvSpPr>
            <p:cNvPr id="124" name="Google Shape;124;p2"/>
            <p:cNvSpPr txBox="1"/>
            <p:nvPr/>
          </p:nvSpPr>
          <p:spPr>
            <a:xfrm>
              <a:off x="11565617" y="7714639"/>
              <a:ext cx="5228147" cy="17401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Use of electronic devices is only for instructional purposes.</a:t>
              </a:r>
              <a:endParaRPr/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17621232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Be active, engaged, and participate in your group. 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7" name="Google Shape;377;p20"/>
          <p:cNvGrpSpPr/>
          <p:nvPr/>
        </p:nvGrpSpPr>
        <p:grpSpPr>
          <a:xfrm>
            <a:off x="1028700" y="1695579"/>
            <a:ext cx="16230600" cy="2006506"/>
            <a:chOff x="0" y="-38100"/>
            <a:chExt cx="4274726" cy="528463"/>
          </a:xfrm>
        </p:grpSpPr>
        <p:sp>
          <p:nvSpPr>
            <p:cNvPr id="378" name="Google Shape;378;p20"/>
            <p:cNvSpPr/>
            <p:nvPr/>
          </p:nvSpPr>
          <p:spPr>
            <a:xfrm>
              <a:off x="0" y="0"/>
              <a:ext cx="4274726" cy="490363"/>
            </a:xfrm>
            <a:custGeom>
              <a:rect b="b" l="l" r="r" t="t"/>
              <a:pathLst>
                <a:path extrusionOk="0" h="490363" w="4274726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466036"/>
                  </a:lnTo>
                  <a:cubicBezTo>
                    <a:pt x="4274726" y="479471"/>
                    <a:pt x="4263834" y="490363"/>
                    <a:pt x="4250399" y="490363"/>
                  </a:cubicBezTo>
                  <a:lnTo>
                    <a:pt x="24327" y="490363"/>
                  </a:lnTo>
                  <a:cubicBezTo>
                    <a:pt x="10891" y="490363"/>
                    <a:pt x="0" y="479471"/>
                    <a:pt x="0" y="4660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20"/>
            <p:cNvSpPr txBox="1"/>
            <p:nvPr/>
          </p:nvSpPr>
          <p:spPr>
            <a:xfrm>
              <a:off x="0" y="-38100"/>
              <a:ext cx="4274726" cy="528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0" name="Google Shape;380;p20"/>
          <p:cNvGrpSpPr/>
          <p:nvPr/>
        </p:nvGrpSpPr>
        <p:grpSpPr>
          <a:xfrm>
            <a:off x="1013675" y="3983092"/>
            <a:ext cx="16534577" cy="5275208"/>
            <a:chOff x="-219210" y="-38100"/>
            <a:chExt cx="8903339" cy="2840530"/>
          </a:xfrm>
        </p:grpSpPr>
        <p:sp>
          <p:nvSpPr>
            <p:cNvPr id="381" name="Google Shape;381;p20"/>
            <p:cNvSpPr/>
            <p:nvPr/>
          </p:nvSpPr>
          <p:spPr>
            <a:xfrm>
              <a:off x="-219210" y="-21227"/>
              <a:ext cx="8684129" cy="2310055"/>
            </a:xfrm>
            <a:custGeom>
              <a:rect b="b" l="l" r="r" t="t"/>
              <a:pathLst>
                <a:path extrusionOk="0" h="2802430" w="8684129">
                  <a:moveTo>
                    <a:pt x="24482" y="0"/>
                  </a:moveTo>
                  <a:lnTo>
                    <a:pt x="8659647" y="0"/>
                  </a:lnTo>
                  <a:cubicBezTo>
                    <a:pt x="8666140" y="0"/>
                    <a:pt x="8672367" y="2579"/>
                    <a:pt x="8676958" y="7171"/>
                  </a:cubicBezTo>
                  <a:cubicBezTo>
                    <a:pt x="8681549" y="11762"/>
                    <a:pt x="8684129" y="17989"/>
                    <a:pt x="8684129" y="24482"/>
                  </a:cubicBezTo>
                  <a:lnTo>
                    <a:pt x="8684129" y="2777948"/>
                  </a:lnTo>
                  <a:cubicBezTo>
                    <a:pt x="8684129" y="2784441"/>
                    <a:pt x="8681549" y="2790668"/>
                    <a:pt x="8676958" y="2795260"/>
                  </a:cubicBezTo>
                  <a:cubicBezTo>
                    <a:pt x="8672367" y="2799851"/>
                    <a:pt x="8666140" y="2802430"/>
                    <a:pt x="8659647" y="2802430"/>
                  </a:cubicBezTo>
                  <a:lnTo>
                    <a:pt x="24482" y="2802430"/>
                  </a:lnTo>
                  <a:cubicBezTo>
                    <a:pt x="17989" y="2802430"/>
                    <a:pt x="11762" y="2799851"/>
                    <a:pt x="7171" y="2795260"/>
                  </a:cubicBezTo>
                  <a:cubicBezTo>
                    <a:pt x="2579" y="2790668"/>
                    <a:pt x="0" y="2784441"/>
                    <a:pt x="0" y="2777948"/>
                  </a:cubicBezTo>
                  <a:lnTo>
                    <a:pt x="0" y="24482"/>
                  </a:lnTo>
                  <a:cubicBezTo>
                    <a:pt x="0" y="17989"/>
                    <a:pt x="2579" y="11762"/>
                    <a:pt x="7171" y="7171"/>
                  </a:cubicBezTo>
                  <a:cubicBezTo>
                    <a:pt x="11762" y="2579"/>
                    <a:pt x="17989" y="0"/>
                    <a:pt x="24482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20"/>
            <p:cNvSpPr txBox="1"/>
            <p:nvPr/>
          </p:nvSpPr>
          <p:spPr>
            <a:xfrm>
              <a:off x="0" y="-38100"/>
              <a:ext cx="8684129" cy="28405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3" name="Google Shape;383;p20"/>
          <p:cNvSpPr txBox="1"/>
          <p:nvPr/>
        </p:nvSpPr>
        <p:spPr>
          <a:xfrm>
            <a:off x="3319799" y="2092856"/>
            <a:ext cx="11648401" cy="962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12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Procedures</a:t>
            </a:r>
            <a:endParaRPr/>
          </a:p>
        </p:txBody>
      </p:sp>
      <p:sp>
        <p:nvSpPr>
          <p:cNvPr id="384" name="Google Shape;384;p20"/>
          <p:cNvSpPr txBox="1"/>
          <p:nvPr/>
        </p:nvSpPr>
        <p:spPr>
          <a:xfrm>
            <a:off x="1905000" y="4730881"/>
            <a:ext cx="14084401" cy="2338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85449" lvl="1" marL="970897" marR="0" rtl="0" algn="just">
              <a:lnSpc>
                <a:spcPct val="157375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Create a model of a Class 3 railroad using only 5 tracks. </a:t>
            </a:r>
            <a:endParaRPr/>
          </a:p>
          <a:p>
            <a:pPr indent="-485449" lvl="1" marL="970897" marR="0" rtl="0" algn="just">
              <a:lnSpc>
                <a:spcPct val="157375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Create a model of a Class 2 railroad using 10 tracks. </a:t>
            </a:r>
            <a:endParaRPr/>
          </a:p>
          <a:p>
            <a:pPr indent="-485449" lvl="1" marL="970897" marR="0" rtl="0" algn="just">
              <a:lnSpc>
                <a:spcPct val="157375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Create a model of a Class 1 railroad using all tracks.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0" name="Google Shape;390;p21"/>
          <p:cNvGrpSpPr/>
          <p:nvPr/>
        </p:nvGrpSpPr>
        <p:grpSpPr>
          <a:xfrm>
            <a:off x="875624" y="1496581"/>
            <a:ext cx="16230600" cy="1971853"/>
            <a:chOff x="0" y="-38100"/>
            <a:chExt cx="4274726" cy="519336"/>
          </a:xfrm>
        </p:grpSpPr>
        <p:sp>
          <p:nvSpPr>
            <p:cNvPr id="391" name="Google Shape;391;p21"/>
            <p:cNvSpPr/>
            <p:nvPr/>
          </p:nvSpPr>
          <p:spPr>
            <a:xfrm>
              <a:off x="0" y="0"/>
              <a:ext cx="4274726" cy="481236"/>
            </a:xfrm>
            <a:custGeom>
              <a:rect b="b" l="l" r="r" t="t"/>
              <a:pathLst>
                <a:path extrusionOk="0" h="481236" w="4274726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456909"/>
                  </a:lnTo>
                  <a:cubicBezTo>
                    <a:pt x="4274726" y="463361"/>
                    <a:pt x="4272163" y="469549"/>
                    <a:pt x="4267601" y="474111"/>
                  </a:cubicBezTo>
                  <a:cubicBezTo>
                    <a:pt x="4263039" y="478673"/>
                    <a:pt x="4256851" y="481236"/>
                    <a:pt x="4250399" y="481236"/>
                  </a:cubicBezTo>
                  <a:lnTo>
                    <a:pt x="24327" y="481236"/>
                  </a:lnTo>
                  <a:cubicBezTo>
                    <a:pt x="10891" y="481236"/>
                    <a:pt x="0" y="470344"/>
                    <a:pt x="0" y="456909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21"/>
            <p:cNvSpPr txBox="1"/>
            <p:nvPr/>
          </p:nvSpPr>
          <p:spPr>
            <a:xfrm>
              <a:off x="0" y="-38100"/>
              <a:ext cx="4274726" cy="519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3" name="Google Shape;393;p21"/>
          <p:cNvGrpSpPr/>
          <p:nvPr/>
        </p:nvGrpSpPr>
        <p:grpSpPr>
          <a:xfrm>
            <a:off x="207922" y="3739940"/>
            <a:ext cx="3043319" cy="4214616"/>
            <a:chOff x="0" y="-38100"/>
            <a:chExt cx="1816235" cy="2515258"/>
          </a:xfrm>
        </p:grpSpPr>
        <p:sp>
          <p:nvSpPr>
            <p:cNvPr id="394" name="Google Shape;394;p21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21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6" name="Google Shape;396;p21"/>
          <p:cNvGrpSpPr/>
          <p:nvPr/>
        </p:nvGrpSpPr>
        <p:grpSpPr>
          <a:xfrm>
            <a:off x="3843754" y="3739940"/>
            <a:ext cx="3043319" cy="4214616"/>
            <a:chOff x="0" y="-38100"/>
            <a:chExt cx="1816235" cy="2515258"/>
          </a:xfrm>
        </p:grpSpPr>
        <p:sp>
          <p:nvSpPr>
            <p:cNvPr id="397" name="Google Shape;397;p21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21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9" name="Google Shape;399;p21"/>
          <p:cNvGrpSpPr/>
          <p:nvPr/>
        </p:nvGrpSpPr>
        <p:grpSpPr>
          <a:xfrm>
            <a:off x="7474540" y="3739940"/>
            <a:ext cx="3043319" cy="4214616"/>
            <a:chOff x="0" y="-38100"/>
            <a:chExt cx="1816235" cy="2515258"/>
          </a:xfrm>
        </p:grpSpPr>
        <p:sp>
          <p:nvSpPr>
            <p:cNvPr id="400" name="Google Shape;400;p21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21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2" name="Google Shape;402;p21"/>
          <p:cNvGrpSpPr/>
          <p:nvPr/>
        </p:nvGrpSpPr>
        <p:grpSpPr>
          <a:xfrm>
            <a:off x="11110852" y="3724525"/>
            <a:ext cx="3043319" cy="4230030"/>
            <a:chOff x="0" y="-38100"/>
            <a:chExt cx="1816235" cy="2524457"/>
          </a:xfrm>
        </p:grpSpPr>
        <p:sp>
          <p:nvSpPr>
            <p:cNvPr id="403" name="Google Shape;403;p21"/>
            <p:cNvSpPr/>
            <p:nvPr/>
          </p:nvSpPr>
          <p:spPr>
            <a:xfrm>
              <a:off x="0" y="0"/>
              <a:ext cx="1816235" cy="2486357"/>
            </a:xfrm>
            <a:custGeom>
              <a:rect b="b" l="l" r="r" t="t"/>
              <a:pathLst>
                <a:path extrusionOk="0" h="2486357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56618"/>
                  </a:lnTo>
                  <a:cubicBezTo>
                    <a:pt x="1816235" y="2391027"/>
                    <a:pt x="1802566" y="2424026"/>
                    <a:pt x="1778235" y="2448357"/>
                  </a:cubicBezTo>
                  <a:cubicBezTo>
                    <a:pt x="1753904" y="2472688"/>
                    <a:pt x="1720905" y="2486357"/>
                    <a:pt x="1686496" y="2486357"/>
                  </a:cubicBezTo>
                  <a:lnTo>
                    <a:pt x="129739" y="2486357"/>
                  </a:lnTo>
                  <a:cubicBezTo>
                    <a:pt x="58086" y="2486357"/>
                    <a:pt x="0" y="2428271"/>
                    <a:pt x="0" y="2356618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21"/>
            <p:cNvSpPr txBox="1"/>
            <p:nvPr/>
          </p:nvSpPr>
          <p:spPr>
            <a:xfrm>
              <a:off x="0" y="-38100"/>
              <a:ext cx="1816235" cy="25244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" name="Google Shape;405;p21"/>
          <p:cNvGrpSpPr/>
          <p:nvPr/>
        </p:nvGrpSpPr>
        <p:grpSpPr>
          <a:xfrm>
            <a:off x="1045858" y="7588257"/>
            <a:ext cx="1361944" cy="1425785"/>
            <a:chOff x="0" y="-38100"/>
            <a:chExt cx="812800" cy="850900"/>
          </a:xfrm>
        </p:grpSpPr>
        <p:sp>
          <p:nvSpPr>
            <p:cNvPr id="406" name="Google Shape;406;p2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8" name="Google Shape;408;p21"/>
          <p:cNvGrpSpPr/>
          <p:nvPr/>
        </p:nvGrpSpPr>
        <p:grpSpPr>
          <a:xfrm>
            <a:off x="4681689" y="7588257"/>
            <a:ext cx="1361944" cy="1425785"/>
            <a:chOff x="0" y="-38100"/>
            <a:chExt cx="812800" cy="850900"/>
          </a:xfrm>
        </p:grpSpPr>
        <p:sp>
          <p:nvSpPr>
            <p:cNvPr id="409" name="Google Shape;409;p2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1" name="Google Shape;411;p21"/>
          <p:cNvGrpSpPr/>
          <p:nvPr/>
        </p:nvGrpSpPr>
        <p:grpSpPr>
          <a:xfrm>
            <a:off x="8312475" y="7588257"/>
            <a:ext cx="1361944" cy="1425785"/>
            <a:chOff x="0" y="-38100"/>
            <a:chExt cx="812800" cy="850900"/>
          </a:xfrm>
        </p:grpSpPr>
        <p:sp>
          <p:nvSpPr>
            <p:cNvPr id="412" name="Google Shape;412;p2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4" name="Google Shape;414;p21"/>
          <p:cNvGrpSpPr/>
          <p:nvPr/>
        </p:nvGrpSpPr>
        <p:grpSpPr>
          <a:xfrm>
            <a:off x="11943261" y="7588257"/>
            <a:ext cx="1361944" cy="1425785"/>
            <a:chOff x="0" y="-38100"/>
            <a:chExt cx="812800" cy="850900"/>
          </a:xfrm>
        </p:grpSpPr>
        <p:sp>
          <p:nvSpPr>
            <p:cNvPr id="415" name="Google Shape;415;p2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17" name="Google Shape;417;p21"/>
          <p:cNvCxnSpPr/>
          <p:nvPr/>
        </p:nvCxnSpPr>
        <p:spPr>
          <a:xfrm>
            <a:off x="2407802" y="8333070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18" name="Google Shape;418;p21"/>
          <p:cNvCxnSpPr/>
          <p:nvPr/>
        </p:nvCxnSpPr>
        <p:spPr>
          <a:xfrm>
            <a:off x="6036988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19" name="Google Shape;419;p21"/>
          <p:cNvCxnSpPr/>
          <p:nvPr/>
        </p:nvCxnSpPr>
        <p:spPr>
          <a:xfrm>
            <a:off x="9669373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grpSp>
        <p:nvGrpSpPr>
          <p:cNvPr id="420" name="Google Shape;420;p21"/>
          <p:cNvGrpSpPr/>
          <p:nvPr/>
        </p:nvGrpSpPr>
        <p:grpSpPr>
          <a:xfrm>
            <a:off x="14741638" y="3739940"/>
            <a:ext cx="3043319" cy="4278846"/>
            <a:chOff x="0" y="-38100"/>
            <a:chExt cx="1816235" cy="2553590"/>
          </a:xfrm>
        </p:grpSpPr>
        <p:sp>
          <p:nvSpPr>
            <p:cNvPr id="421" name="Google Shape;421;p21"/>
            <p:cNvSpPr/>
            <p:nvPr/>
          </p:nvSpPr>
          <p:spPr>
            <a:xfrm>
              <a:off x="0" y="0"/>
              <a:ext cx="1816235" cy="2515490"/>
            </a:xfrm>
            <a:custGeom>
              <a:rect b="b" l="l" r="r" t="t"/>
              <a:pathLst>
                <a:path extrusionOk="0" h="2515490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85751"/>
                  </a:lnTo>
                  <a:cubicBezTo>
                    <a:pt x="1816235" y="2457404"/>
                    <a:pt x="1758149" y="2515490"/>
                    <a:pt x="1686496" y="2515490"/>
                  </a:cubicBezTo>
                  <a:lnTo>
                    <a:pt x="129739" y="2515490"/>
                  </a:lnTo>
                  <a:cubicBezTo>
                    <a:pt x="95330" y="2515490"/>
                    <a:pt x="62331" y="2501821"/>
                    <a:pt x="38000" y="2477490"/>
                  </a:cubicBezTo>
                  <a:cubicBezTo>
                    <a:pt x="13669" y="2453159"/>
                    <a:pt x="0" y="2420160"/>
                    <a:pt x="0" y="2385751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21"/>
            <p:cNvSpPr txBox="1"/>
            <p:nvPr/>
          </p:nvSpPr>
          <p:spPr>
            <a:xfrm>
              <a:off x="0" y="-38100"/>
              <a:ext cx="1816235" cy="2553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3" name="Google Shape;423;p21"/>
          <p:cNvGrpSpPr/>
          <p:nvPr/>
        </p:nvGrpSpPr>
        <p:grpSpPr>
          <a:xfrm>
            <a:off x="15574047" y="7603671"/>
            <a:ext cx="1361944" cy="1425785"/>
            <a:chOff x="0" y="-38100"/>
            <a:chExt cx="812800" cy="850900"/>
          </a:xfrm>
        </p:grpSpPr>
        <p:sp>
          <p:nvSpPr>
            <p:cNvPr id="424" name="Google Shape;424;p2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26" name="Google Shape;426;p21"/>
          <p:cNvCxnSpPr/>
          <p:nvPr/>
        </p:nvCxnSpPr>
        <p:spPr>
          <a:xfrm>
            <a:off x="13308208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27" name="Google Shape;427;p21"/>
          <p:cNvSpPr/>
          <p:nvPr/>
        </p:nvSpPr>
        <p:spPr>
          <a:xfrm>
            <a:off x="1163539" y="7766236"/>
            <a:ext cx="1126581" cy="1133667"/>
          </a:xfrm>
          <a:custGeom>
            <a:rect b="b" l="l" r="r" t="t"/>
            <a:pathLst>
              <a:path extrusionOk="0" h="1133667" w="1126581">
                <a:moveTo>
                  <a:pt x="0" y="0"/>
                </a:moveTo>
                <a:lnTo>
                  <a:pt x="1126581" y="0"/>
                </a:lnTo>
                <a:lnTo>
                  <a:pt x="1126581" y="1133667"/>
                </a:lnTo>
                <a:lnTo>
                  <a:pt x="0" y="1133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21"/>
          <p:cNvSpPr/>
          <p:nvPr/>
        </p:nvSpPr>
        <p:spPr>
          <a:xfrm>
            <a:off x="4681689" y="7975823"/>
            <a:ext cx="1246307" cy="840211"/>
          </a:xfrm>
          <a:custGeom>
            <a:rect b="b" l="l" r="r" t="t"/>
            <a:pathLst>
              <a:path extrusionOk="0" h="840211" w="1246307">
                <a:moveTo>
                  <a:pt x="0" y="0"/>
                </a:moveTo>
                <a:lnTo>
                  <a:pt x="1246307" y="0"/>
                </a:lnTo>
                <a:lnTo>
                  <a:pt x="1246307" y="840211"/>
                </a:lnTo>
                <a:lnTo>
                  <a:pt x="0" y="8402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21"/>
          <p:cNvSpPr/>
          <p:nvPr/>
        </p:nvSpPr>
        <p:spPr>
          <a:xfrm>
            <a:off x="8415651" y="8018786"/>
            <a:ext cx="1116159" cy="690623"/>
          </a:xfrm>
          <a:custGeom>
            <a:rect b="b" l="l" r="r" t="t"/>
            <a:pathLst>
              <a:path extrusionOk="0" h="690623" w="1116159">
                <a:moveTo>
                  <a:pt x="0" y="0"/>
                </a:moveTo>
                <a:lnTo>
                  <a:pt x="1116159" y="0"/>
                </a:lnTo>
                <a:lnTo>
                  <a:pt x="1116159" y="690623"/>
                </a:lnTo>
                <a:lnTo>
                  <a:pt x="0" y="6906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1"/>
          <p:cNvSpPr/>
          <p:nvPr/>
        </p:nvSpPr>
        <p:spPr>
          <a:xfrm>
            <a:off x="12161807" y="7881776"/>
            <a:ext cx="924852" cy="964643"/>
          </a:xfrm>
          <a:custGeom>
            <a:rect b="b" l="l" r="r" t="t"/>
            <a:pathLst>
              <a:path extrusionOk="0" h="964643" w="924852">
                <a:moveTo>
                  <a:pt x="0" y="0"/>
                </a:moveTo>
                <a:lnTo>
                  <a:pt x="924852" y="0"/>
                </a:lnTo>
                <a:lnTo>
                  <a:pt x="924852" y="964643"/>
                </a:lnTo>
                <a:lnTo>
                  <a:pt x="0" y="9646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1"/>
          <p:cNvSpPr/>
          <p:nvPr/>
        </p:nvSpPr>
        <p:spPr>
          <a:xfrm>
            <a:off x="15644746" y="7924344"/>
            <a:ext cx="1220545" cy="848279"/>
          </a:xfrm>
          <a:custGeom>
            <a:rect b="b" l="l" r="r" t="t"/>
            <a:pathLst>
              <a:path extrusionOk="0" h="848279" w="1220545">
                <a:moveTo>
                  <a:pt x="0" y="0"/>
                </a:moveTo>
                <a:lnTo>
                  <a:pt x="1220545" y="0"/>
                </a:lnTo>
                <a:lnTo>
                  <a:pt x="1220545" y="848279"/>
                </a:lnTo>
                <a:lnTo>
                  <a:pt x="0" y="8482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21"/>
          <p:cNvSpPr txBox="1"/>
          <p:nvPr/>
        </p:nvSpPr>
        <p:spPr>
          <a:xfrm>
            <a:off x="594333" y="5182589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predict how far each car will travel on different “track classes.”</a:t>
            </a:r>
            <a:endParaRPr/>
          </a:p>
        </p:txBody>
      </p:sp>
      <p:sp>
        <p:nvSpPr>
          <p:cNvPr id="433" name="Google Shape;433;p21"/>
          <p:cNvSpPr txBox="1"/>
          <p:nvPr/>
        </p:nvSpPr>
        <p:spPr>
          <a:xfrm>
            <a:off x="391245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Prediction</a:t>
            </a:r>
            <a:endParaRPr/>
          </a:p>
        </p:txBody>
      </p:sp>
      <p:sp>
        <p:nvSpPr>
          <p:cNvPr id="434" name="Google Shape;434;p21"/>
          <p:cNvSpPr txBox="1"/>
          <p:nvPr/>
        </p:nvSpPr>
        <p:spPr>
          <a:xfrm>
            <a:off x="594333" y="2011170"/>
            <a:ext cx="16270958" cy="859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1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Challenge 1 - Model the 3 classes</a:t>
            </a:r>
            <a:endParaRPr/>
          </a:p>
        </p:txBody>
      </p:sp>
      <p:sp>
        <p:nvSpPr>
          <p:cNvPr id="435" name="Google Shape;435;p21"/>
          <p:cNvSpPr txBox="1"/>
          <p:nvPr/>
        </p:nvSpPr>
        <p:spPr>
          <a:xfrm>
            <a:off x="4222967" y="5204711"/>
            <a:ext cx="2270497" cy="13336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rolls their Hot Wheels car from the top of each ramp.</a:t>
            </a:r>
            <a:endParaRPr/>
          </a:p>
        </p:txBody>
      </p:sp>
      <p:sp>
        <p:nvSpPr>
          <p:cNvPr id="436" name="Google Shape;436;p21"/>
          <p:cNvSpPr txBox="1"/>
          <p:nvPr/>
        </p:nvSpPr>
        <p:spPr>
          <a:xfrm>
            <a:off x="4024554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Launch</a:t>
            </a:r>
            <a:endParaRPr/>
          </a:p>
        </p:txBody>
      </p:sp>
      <p:sp>
        <p:nvSpPr>
          <p:cNvPr id="437" name="Google Shape;437;p21"/>
          <p:cNvSpPr txBox="1"/>
          <p:nvPr/>
        </p:nvSpPr>
        <p:spPr>
          <a:xfrm>
            <a:off x="7860951" y="5204711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Record the distance traveled and/or time taken to reach the end.</a:t>
            </a:r>
            <a:endParaRPr/>
          </a:p>
        </p:txBody>
      </p:sp>
      <p:sp>
        <p:nvSpPr>
          <p:cNvPr id="438" name="Google Shape;438;p21"/>
          <p:cNvSpPr txBox="1"/>
          <p:nvPr/>
        </p:nvSpPr>
        <p:spPr>
          <a:xfrm>
            <a:off x="7657863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Measure</a:t>
            </a:r>
            <a:endParaRPr/>
          </a:p>
        </p:txBody>
      </p:sp>
      <p:sp>
        <p:nvSpPr>
          <p:cNvPr id="439" name="Google Shape;439;p21"/>
          <p:cNvSpPr txBox="1"/>
          <p:nvPr/>
        </p:nvSpPr>
        <p:spPr>
          <a:xfrm>
            <a:off x="11498934" y="5345877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Test multiple times for each class and average the results.</a:t>
            </a:r>
            <a:endParaRPr/>
          </a:p>
        </p:txBody>
      </p:sp>
      <p:sp>
        <p:nvSpPr>
          <p:cNvPr id="440" name="Google Shape;440;p21"/>
          <p:cNvSpPr txBox="1"/>
          <p:nvPr/>
        </p:nvSpPr>
        <p:spPr>
          <a:xfrm>
            <a:off x="11291171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Repeat</a:t>
            </a:r>
            <a:endParaRPr/>
          </a:p>
        </p:txBody>
      </p:sp>
      <p:sp>
        <p:nvSpPr>
          <p:cNvPr id="441" name="Google Shape;441;p21"/>
          <p:cNvSpPr txBox="1"/>
          <p:nvPr/>
        </p:nvSpPr>
        <p:spPr>
          <a:xfrm>
            <a:off x="14741638" y="5507802"/>
            <a:ext cx="2856993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Compare how ramp angle/smoothness (infrastructure quality) influences speed/distance</a:t>
            </a:r>
            <a:endParaRPr/>
          </a:p>
        </p:txBody>
      </p:sp>
      <p:sp>
        <p:nvSpPr>
          <p:cNvPr id="442" name="Google Shape;442;p21"/>
          <p:cNvSpPr txBox="1"/>
          <p:nvPr/>
        </p:nvSpPr>
        <p:spPr>
          <a:xfrm>
            <a:off x="14921957" y="4119754"/>
            <a:ext cx="2676673" cy="9746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37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Data Analysis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8" name="Google Shape;448;p22"/>
          <p:cNvGrpSpPr/>
          <p:nvPr/>
        </p:nvGrpSpPr>
        <p:grpSpPr>
          <a:xfrm>
            <a:off x="875624" y="1496581"/>
            <a:ext cx="16230600" cy="1971853"/>
            <a:chOff x="0" y="-38100"/>
            <a:chExt cx="4274726" cy="519336"/>
          </a:xfrm>
        </p:grpSpPr>
        <p:sp>
          <p:nvSpPr>
            <p:cNvPr id="449" name="Google Shape;449;p22"/>
            <p:cNvSpPr/>
            <p:nvPr/>
          </p:nvSpPr>
          <p:spPr>
            <a:xfrm>
              <a:off x="0" y="0"/>
              <a:ext cx="4274726" cy="481236"/>
            </a:xfrm>
            <a:custGeom>
              <a:rect b="b" l="l" r="r" t="t"/>
              <a:pathLst>
                <a:path extrusionOk="0" h="481236" w="4274726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456909"/>
                  </a:lnTo>
                  <a:cubicBezTo>
                    <a:pt x="4274726" y="463361"/>
                    <a:pt x="4272163" y="469549"/>
                    <a:pt x="4267601" y="474111"/>
                  </a:cubicBezTo>
                  <a:cubicBezTo>
                    <a:pt x="4263039" y="478673"/>
                    <a:pt x="4256851" y="481236"/>
                    <a:pt x="4250399" y="481236"/>
                  </a:cubicBezTo>
                  <a:lnTo>
                    <a:pt x="24327" y="481236"/>
                  </a:lnTo>
                  <a:cubicBezTo>
                    <a:pt x="10891" y="481236"/>
                    <a:pt x="0" y="470344"/>
                    <a:pt x="0" y="456909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22"/>
            <p:cNvSpPr txBox="1"/>
            <p:nvPr/>
          </p:nvSpPr>
          <p:spPr>
            <a:xfrm>
              <a:off x="0" y="-38100"/>
              <a:ext cx="4274726" cy="519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1" name="Google Shape;451;p22"/>
          <p:cNvGrpSpPr/>
          <p:nvPr/>
        </p:nvGrpSpPr>
        <p:grpSpPr>
          <a:xfrm>
            <a:off x="207922" y="3739940"/>
            <a:ext cx="3043319" cy="4214616"/>
            <a:chOff x="0" y="-38100"/>
            <a:chExt cx="1816235" cy="2515258"/>
          </a:xfrm>
        </p:grpSpPr>
        <p:sp>
          <p:nvSpPr>
            <p:cNvPr id="452" name="Google Shape;452;p22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22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4" name="Google Shape;454;p22"/>
          <p:cNvGrpSpPr/>
          <p:nvPr/>
        </p:nvGrpSpPr>
        <p:grpSpPr>
          <a:xfrm>
            <a:off x="3843754" y="3739940"/>
            <a:ext cx="3043319" cy="4214616"/>
            <a:chOff x="0" y="-38100"/>
            <a:chExt cx="1816235" cy="2515258"/>
          </a:xfrm>
        </p:grpSpPr>
        <p:sp>
          <p:nvSpPr>
            <p:cNvPr id="455" name="Google Shape;455;p22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22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7" name="Google Shape;457;p22"/>
          <p:cNvGrpSpPr/>
          <p:nvPr/>
        </p:nvGrpSpPr>
        <p:grpSpPr>
          <a:xfrm>
            <a:off x="7474540" y="3739940"/>
            <a:ext cx="3043319" cy="4214616"/>
            <a:chOff x="0" y="-38100"/>
            <a:chExt cx="1816235" cy="2515258"/>
          </a:xfrm>
        </p:grpSpPr>
        <p:sp>
          <p:nvSpPr>
            <p:cNvPr id="458" name="Google Shape;458;p22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22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0" name="Google Shape;460;p22"/>
          <p:cNvGrpSpPr/>
          <p:nvPr/>
        </p:nvGrpSpPr>
        <p:grpSpPr>
          <a:xfrm>
            <a:off x="11110852" y="3724525"/>
            <a:ext cx="3043319" cy="4230030"/>
            <a:chOff x="0" y="-38100"/>
            <a:chExt cx="1816235" cy="2524457"/>
          </a:xfrm>
        </p:grpSpPr>
        <p:sp>
          <p:nvSpPr>
            <p:cNvPr id="461" name="Google Shape;461;p22"/>
            <p:cNvSpPr/>
            <p:nvPr/>
          </p:nvSpPr>
          <p:spPr>
            <a:xfrm>
              <a:off x="0" y="0"/>
              <a:ext cx="1816235" cy="2486357"/>
            </a:xfrm>
            <a:custGeom>
              <a:rect b="b" l="l" r="r" t="t"/>
              <a:pathLst>
                <a:path extrusionOk="0" h="2486357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56618"/>
                  </a:lnTo>
                  <a:cubicBezTo>
                    <a:pt x="1816235" y="2391027"/>
                    <a:pt x="1802566" y="2424026"/>
                    <a:pt x="1778235" y="2448357"/>
                  </a:cubicBezTo>
                  <a:cubicBezTo>
                    <a:pt x="1753904" y="2472688"/>
                    <a:pt x="1720905" y="2486357"/>
                    <a:pt x="1686496" y="2486357"/>
                  </a:cubicBezTo>
                  <a:lnTo>
                    <a:pt x="129739" y="2486357"/>
                  </a:lnTo>
                  <a:cubicBezTo>
                    <a:pt x="58086" y="2486357"/>
                    <a:pt x="0" y="2428271"/>
                    <a:pt x="0" y="2356618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22"/>
            <p:cNvSpPr txBox="1"/>
            <p:nvPr/>
          </p:nvSpPr>
          <p:spPr>
            <a:xfrm>
              <a:off x="0" y="-38100"/>
              <a:ext cx="1816235" cy="25244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3" name="Google Shape;463;p22"/>
          <p:cNvGrpSpPr/>
          <p:nvPr/>
        </p:nvGrpSpPr>
        <p:grpSpPr>
          <a:xfrm>
            <a:off x="1045858" y="7588257"/>
            <a:ext cx="1361944" cy="1425785"/>
            <a:chOff x="0" y="-38100"/>
            <a:chExt cx="812800" cy="850900"/>
          </a:xfrm>
        </p:grpSpPr>
        <p:sp>
          <p:nvSpPr>
            <p:cNvPr id="464" name="Google Shape;464;p2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6" name="Google Shape;466;p22"/>
          <p:cNvGrpSpPr/>
          <p:nvPr/>
        </p:nvGrpSpPr>
        <p:grpSpPr>
          <a:xfrm>
            <a:off x="4681689" y="7588257"/>
            <a:ext cx="1361944" cy="1425785"/>
            <a:chOff x="0" y="-38100"/>
            <a:chExt cx="812800" cy="850900"/>
          </a:xfrm>
        </p:grpSpPr>
        <p:sp>
          <p:nvSpPr>
            <p:cNvPr id="467" name="Google Shape;467;p2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9" name="Google Shape;469;p22"/>
          <p:cNvGrpSpPr/>
          <p:nvPr/>
        </p:nvGrpSpPr>
        <p:grpSpPr>
          <a:xfrm>
            <a:off x="8312475" y="7588257"/>
            <a:ext cx="1361944" cy="1425785"/>
            <a:chOff x="0" y="-38100"/>
            <a:chExt cx="812800" cy="850900"/>
          </a:xfrm>
        </p:grpSpPr>
        <p:sp>
          <p:nvSpPr>
            <p:cNvPr id="470" name="Google Shape;470;p2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2" name="Google Shape;472;p22"/>
          <p:cNvGrpSpPr/>
          <p:nvPr/>
        </p:nvGrpSpPr>
        <p:grpSpPr>
          <a:xfrm>
            <a:off x="11943261" y="7588257"/>
            <a:ext cx="1361944" cy="1425785"/>
            <a:chOff x="0" y="-38100"/>
            <a:chExt cx="812800" cy="850900"/>
          </a:xfrm>
        </p:grpSpPr>
        <p:sp>
          <p:nvSpPr>
            <p:cNvPr id="473" name="Google Shape;473;p2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75" name="Google Shape;475;p22"/>
          <p:cNvCxnSpPr/>
          <p:nvPr/>
        </p:nvCxnSpPr>
        <p:spPr>
          <a:xfrm>
            <a:off x="2407802" y="8333070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76" name="Google Shape;476;p22"/>
          <p:cNvCxnSpPr/>
          <p:nvPr/>
        </p:nvCxnSpPr>
        <p:spPr>
          <a:xfrm>
            <a:off x="6036988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77" name="Google Shape;477;p22"/>
          <p:cNvCxnSpPr/>
          <p:nvPr/>
        </p:nvCxnSpPr>
        <p:spPr>
          <a:xfrm>
            <a:off x="9669373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grpSp>
        <p:nvGrpSpPr>
          <p:cNvPr id="478" name="Google Shape;478;p22"/>
          <p:cNvGrpSpPr/>
          <p:nvPr/>
        </p:nvGrpSpPr>
        <p:grpSpPr>
          <a:xfrm>
            <a:off x="14741638" y="3739940"/>
            <a:ext cx="3043319" cy="4278846"/>
            <a:chOff x="0" y="-38100"/>
            <a:chExt cx="1816235" cy="2553590"/>
          </a:xfrm>
        </p:grpSpPr>
        <p:sp>
          <p:nvSpPr>
            <p:cNvPr id="479" name="Google Shape;479;p22"/>
            <p:cNvSpPr/>
            <p:nvPr/>
          </p:nvSpPr>
          <p:spPr>
            <a:xfrm>
              <a:off x="0" y="0"/>
              <a:ext cx="1816235" cy="2515490"/>
            </a:xfrm>
            <a:custGeom>
              <a:rect b="b" l="l" r="r" t="t"/>
              <a:pathLst>
                <a:path extrusionOk="0" h="2515490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85751"/>
                  </a:lnTo>
                  <a:cubicBezTo>
                    <a:pt x="1816235" y="2457404"/>
                    <a:pt x="1758149" y="2515490"/>
                    <a:pt x="1686496" y="2515490"/>
                  </a:cubicBezTo>
                  <a:lnTo>
                    <a:pt x="129739" y="2515490"/>
                  </a:lnTo>
                  <a:cubicBezTo>
                    <a:pt x="95330" y="2515490"/>
                    <a:pt x="62331" y="2501821"/>
                    <a:pt x="38000" y="2477490"/>
                  </a:cubicBezTo>
                  <a:cubicBezTo>
                    <a:pt x="13669" y="2453159"/>
                    <a:pt x="0" y="2420160"/>
                    <a:pt x="0" y="2385751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22"/>
            <p:cNvSpPr txBox="1"/>
            <p:nvPr/>
          </p:nvSpPr>
          <p:spPr>
            <a:xfrm>
              <a:off x="0" y="-38100"/>
              <a:ext cx="1816235" cy="2553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1" name="Google Shape;481;p22"/>
          <p:cNvGrpSpPr/>
          <p:nvPr/>
        </p:nvGrpSpPr>
        <p:grpSpPr>
          <a:xfrm>
            <a:off x="15574047" y="7603671"/>
            <a:ext cx="1361944" cy="1425785"/>
            <a:chOff x="0" y="-38100"/>
            <a:chExt cx="812800" cy="850900"/>
          </a:xfrm>
        </p:grpSpPr>
        <p:sp>
          <p:nvSpPr>
            <p:cNvPr id="482" name="Google Shape;482;p2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84" name="Google Shape;484;p22"/>
          <p:cNvCxnSpPr/>
          <p:nvPr/>
        </p:nvCxnSpPr>
        <p:spPr>
          <a:xfrm>
            <a:off x="13308208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85" name="Google Shape;485;p22"/>
          <p:cNvSpPr/>
          <p:nvPr/>
        </p:nvSpPr>
        <p:spPr>
          <a:xfrm>
            <a:off x="1163539" y="7766236"/>
            <a:ext cx="1126581" cy="1133667"/>
          </a:xfrm>
          <a:custGeom>
            <a:rect b="b" l="l" r="r" t="t"/>
            <a:pathLst>
              <a:path extrusionOk="0" h="1133667" w="1126581">
                <a:moveTo>
                  <a:pt x="0" y="0"/>
                </a:moveTo>
                <a:lnTo>
                  <a:pt x="1126581" y="0"/>
                </a:lnTo>
                <a:lnTo>
                  <a:pt x="1126581" y="1133667"/>
                </a:lnTo>
                <a:lnTo>
                  <a:pt x="0" y="1133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22"/>
          <p:cNvSpPr/>
          <p:nvPr/>
        </p:nvSpPr>
        <p:spPr>
          <a:xfrm>
            <a:off x="4681689" y="7975823"/>
            <a:ext cx="1246307" cy="840211"/>
          </a:xfrm>
          <a:custGeom>
            <a:rect b="b" l="l" r="r" t="t"/>
            <a:pathLst>
              <a:path extrusionOk="0" h="840211" w="1246307">
                <a:moveTo>
                  <a:pt x="0" y="0"/>
                </a:moveTo>
                <a:lnTo>
                  <a:pt x="1246307" y="0"/>
                </a:lnTo>
                <a:lnTo>
                  <a:pt x="1246307" y="840211"/>
                </a:lnTo>
                <a:lnTo>
                  <a:pt x="0" y="8402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22"/>
          <p:cNvSpPr/>
          <p:nvPr/>
        </p:nvSpPr>
        <p:spPr>
          <a:xfrm>
            <a:off x="8415651" y="8018786"/>
            <a:ext cx="1116159" cy="690623"/>
          </a:xfrm>
          <a:custGeom>
            <a:rect b="b" l="l" r="r" t="t"/>
            <a:pathLst>
              <a:path extrusionOk="0" h="690623" w="1116159">
                <a:moveTo>
                  <a:pt x="0" y="0"/>
                </a:moveTo>
                <a:lnTo>
                  <a:pt x="1116159" y="0"/>
                </a:lnTo>
                <a:lnTo>
                  <a:pt x="1116159" y="690623"/>
                </a:lnTo>
                <a:lnTo>
                  <a:pt x="0" y="6906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22"/>
          <p:cNvSpPr/>
          <p:nvPr/>
        </p:nvSpPr>
        <p:spPr>
          <a:xfrm>
            <a:off x="12161807" y="7881776"/>
            <a:ext cx="924852" cy="964643"/>
          </a:xfrm>
          <a:custGeom>
            <a:rect b="b" l="l" r="r" t="t"/>
            <a:pathLst>
              <a:path extrusionOk="0" h="964643" w="924852">
                <a:moveTo>
                  <a:pt x="0" y="0"/>
                </a:moveTo>
                <a:lnTo>
                  <a:pt x="924852" y="0"/>
                </a:lnTo>
                <a:lnTo>
                  <a:pt x="924852" y="964643"/>
                </a:lnTo>
                <a:lnTo>
                  <a:pt x="0" y="9646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22"/>
          <p:cNvSpPr/>
          <p:nvPr/>
        </p:nvSpPr>
        <p:spPr>
          <a:xfrm>
            <a:off x="15644746" y="7924344"/>
            <a:ext cx="1220545" cy="848279"/>
          </a:xfrm>
          <a:custGeom>
            <a:rect b="b" l="l" r="r" t="t"/>
            <a:pathLst>
              <a:path extrusionOk="0" h="848279" w="1220545">
                <a:moveTo>
                  <a:pt x="0" y="0"/>
                </a:moveTo>
                <a:lnTo>
                  <a:pt x="1220545" y="0"/>
                </a:lnTo>
                <a:lnTo>
                  <a:pt x="1220545" y="848279"/>
                </a:lnTo>
                <a:lnTo>
                  <a:pt x="0" y="8482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22"/>
          <p:cNvSpPr txBox="1"/>
          <p:nvPr/>
        </p:nvSpPr>
        <p:spPr>
          <a:xfrm>
            <a:off x="594333" y="5506439"/>
            <a:ext cx="2270497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Can a hot wheel car travel through a loop?</a:t>
            </a:r>
            <a:endParaRPr/>
          </a:p>
        </p:txBody>
      </p:sp>
      <p:sp>
        <p:nvSpPr>
          <p:cNvPr id="491" name="Google Shape;491;p22"/>
          <p:cNvSpPr txBox="1"/>
          <p:nvPr/>
        </p:nvSpPr>
        <p:spPr>
          <a:xfrm>
            <a:off x="391245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Prediction</a:t>
            </a:r>
            <a:endParaRPr/>
          </a:p>
        </p:txBody>
      </p:sp>
      <p:sp>
        <p:nvSpPr>
          <p:cNvPr id="492" name="Google Shape;492;p22"/>
          <p:cNvSpPr txBox="1"/>
          <p:nvPr/>
        </p:nvSpPr>
        <p:spPr>
          <a:xfrm>
            <a:off x="3166724" y="2020695"/>
            <a:ext cx="11648401" cy="962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12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Challenge 2 - Loop</a:t>
            </a:r>
            <a:endParaRPr/>
          </a:p>
        </p:txBody>
      </p:sp>
      <p:sp>
        <p:nvSpPr>
          <p:cNvPr id="493" name="Google Shape;493;p22"/>
          <p:cNvSpPr txBox="1"/>
          <p:nvPr/>
        </p:nvSpPr>
        <p:spPr>
          <a:xfrm>
            <a:off x="4222967" y="5204711"/>
            <a:ext cx="2270497" cy="13336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Rolls their Hot Wheels car from a ramp with a loop included.</a:t>
            </a:r>
            <a:endParaRPr/>
          </a:p>
        </p:txBody>
      </p:sp>
      <p:sp>
        <p:nvSpPr>
          <p:cNvPr id="494" name="Google Shape;494;p22"/>
          <p:cNvSpPr txBox="1"/>
          <p:nvPr/>
        </p:nvSpPr>
        <p:spPr>
          <a:xfrm>
            <a:off x="4024554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Launch</a:t>
            </a:r>
            <a:endParaRPr/>
          </a:p>
        </p:txBody>
      </p:sp>
      <p:sp>
        <p:nvSpPr>
          <p:cNvPr id="495" name="Google Shape;495;p22"/>
          <p:cNvSpPr txBox="1"/>
          <p:nvPr/>
        </p:nvSpPr>
        <p:spPr>
          <a:xfrm>
            <a:off x="7860951" y="5204711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Record the distance traveled and/or time taken to reach the end.</a:t>
            </a:r>
            <a:endParaRPr/>
          </a:p>
        </p:txBody>
      </p:sp>
      <p:sp>
        <p:nvSpPr>
          <p:cNvPr id="496" name="Google Shape;496;p22"/>
          <p:cNvSpPr txBox="1"/>
          <p:nvPr/>
        </p:nvSpPr>
        <p:spPr>
          <a:xfrm>
            <a:off x="7657863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Measure</a:t>
            </a:r>
            <a:endParaRPr/>
          </a:p>
        </p:txBody>
      </p:sp>
      <p:sp>
        <p:nvSpPr>
          <p:cNvPr id="497" name="Google Shape;497;p22"/>
          <p:cNvSpPr txBox="1"/>
          <p:nvPr/>
        </p:nvSpPr>
        <p:spPr>
          <a:xfrm>
            <a:off x="11498934" y="5345877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Test multiple times for each class and average the results.</a:t>
            </a:r>
            <a:endParaRPr/>
          </a:p>
        </p:txBody>
      </p:sp>
      <p:sp>
        <p:nvSpPr>
          <p:cNvPr id="498" name="Google Shape;498;p22"/>
          <p:cNvSpPr txBox="1"/>
          <p:nvPr/>
        </p:nvSpPr>
        <p:spPr>
          <a:xfrm>
            <a:off x="11291171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Repeat</a:t>
            </a:r>
            <a:endParaRPr/>
          </a:p>
        </p:txBody>
      </p:sp>
      <p:sp>
        <p:nvSpPr>
          <p:cNvPr id="499" name="Google Shape;499;p22"/>
          <p:cNvSpPr txBox="1"/>
          <p:nvPr/>
        </p:nvSpPr>
        <p:spPr>
          <a:xfrm>
            <a:off x="14741638" y="5507802"/>
            <a:ext cx="2856993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Compare how ramp angle/smoothness (infrastructure quality) influences speed/distance</a:t>
            </a:r>
            <a:endParaRPr/>
          </a:p>
        </p:txBody>
      </p:sp>
      <p:sp>
        <p:nvSpPr>
          <p:cNvPr id="500" name="Google Shape;500;p22"/>
          <p:cNvSpPr txBox="1"/>
          <p:nvPr/>
        </p:nvSpPr>
        <p:spPr>
          <a:xfrm>
            <a:off x="14921957" y="4119754"/>
            <a:ext cx="2676673" cy="9746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37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Data Analysis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23"/>
          <p:cNvSpPr/>
          <p:nvPr/>
        </p:nvSpPr>
        <p:spPr>
          <a:xfrm>
            <a:off x="5278858" y="5553457"/>
            <a:ext cx="6990270" cy="3704843"/>
          </a:xfrm>
          <a:custGeom>
            <a:rect b="b" l="l" r="r" t="t"/>
            <a:pathLst>
              <a:path extrusionOk="0" h="3704843" w="6990270">
                <a:moveTo>
                  <a:pt x="0" y="0"/>
                </a:moveTo>
                <a:lnTo>
                  <a:pt x="6990271" y="0"/>
                </a:lnTo>
                <a:lnTo>
                  <a:pt x="6990271" y="3704843"/>
                </a:lnTo>
                <a:lnTo>
                  <a:pt x="0" y="37048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23"/>
          <p:cNvSpPr txBox="1"/>
          <p:nvPr/>
        </p:nvSpPr>
        <p:spPr>
          <a:xfrm>
            <a:off x="1423890" y="1520562"/>
            <a:ext cx="17405108" cy="12698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9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Things to think about...</a:t>
            </a:r>
            <a:endParaRPr/>
          </a:p>
        </p:txBody>
      </p:sp>
      <p:sp>
        <p:nvSpPr>
          <p:cNvPr id="512" name="Google Shape;512;p23"/>
          <p:cNvSpPr txBox="1"/>
          <p:nvPr/>
        </p:nvSpPr>
        <p:spPr>
          <a:xfrm>
            <a:off x="491389" y="3254473"/>
            <a:ext cx="17305222" cy="1755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61336" lvl="1" marL="1122671" marR="0" rtl="0" algn="l">
              <a:lnSpc>
                <a:spcPct val="1819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should be your starting point, and why?</a:t>
            </a:r>
            <a:endParaRPr/>
          </a:p>
          <a:p>
            <a:pPr indent="-561336" lvl="1" marL="1122671" marR="0" rtl="0" algn="l">
              <a:lnSpc>
                <a:spcPct val="1819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Ensure your car makes it through the loop.</a:t>
            </a:r>
            <a:endParaRPr/>
          </a:p>
        </p:txBody>
      </p:sp>
      <p:sp>
        <p:nvSpPr>
          <p:cNvPr id="513" name="Google Shape;513;p23"/>
          <p:cNvSpPr txBox="1"/>
          <p:nvPr/>
        </p:nvSpPr>
        <p:spPr>
          <a:xfrm>
            <a:off x="12461200" y="8780100"/>
            <a:ext cx="35478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rgbClr val="000000"/>
                </a:solidFill>
              </a:rPr>
              <a:t>https://www.istockphoto.com/vector/roller-coaster-in-flat-design-extreme-attraction-at-amusement-park-vector-gm2153923237-574829090?irclickid=yq7W86RfoxycRRiUK3Q6hQbnUkp31Q2K0Urf0o0&amp;irgwc=1&amp;cid=IS&amp;utm_medium=affiliate_SP&amp;utm_source=FreeImages&amp;clickid=yq7W86RfoxycRRiUK3Q6hQbnUkp31Q2K0Urf0o0&amp;utm_term=roller%20coaster&amp;utm_campaign=srp_freeillustrations_top-thumbs&amp;utm_content=270498&amp;irpid=246195</a:t>
            </a:r>
            <a:endParaRPr sz="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24"/>
          <p:cNvSpPr txBox="1"/>
          <p:nvPr/>
        </p:nvSpPr>
        <p:spPr>
          <a:xfrm>
            <a:off x="1519963" y="2319579"/>
            <a:ext cx="15248073" cy="1433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9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Let’s Reflect...</a:t>
            </a:r>
            <a:endParaRPr/>
          </a:p>
        </p:txBody>
      </p:sp>
      <p:sp>
        <p:nvSpPr>
          <p:cNvPr id="520" name="Google Shape;520;p24"/>
          <p:cNvSpPr txBox="1"/>
          <p:nvPr/>
        </p:nvSpPr>
        <p:spPr>
          <a:xfrm>
            <a:off x="-158466" y="3628267"/>
            <a:ext cx="18288000" cy="4263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2364" lvl="1" marL="984731" marR="0" rtl="0" algn="l">
              <a:lnSpc>
                <a:spcPct val="18598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61"/>
              <a:buFont typeface="Arial"/>
              <a:buAutoNum type="arabicPeriod"/>
            </a:pPr>
            <a:r>
              <a:rPr b="0" i="0" lang="en-US" sz="456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Where does the car experience the most potential energy?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type of energy increases as the car goes down the ramp?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does the car need enough potential energy before it enters the loop?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happens to the car’s energy as it goes up the loop?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25"/>
          <p:cNvSpPr txBox="1"/>
          <p:nvPr/>
        </p:nvSpPr>
        <p:spPr>
          <a:xfrm>
            <a:off x="391503" y="33218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Signals and Systems 131</a:t>
            </a:r>
            <a:endParaRPr/>
          </a:p>
        </p:txBody>
      </p:sp>
      <p:sp>
        <p:nvSpPr>
          <p:cNvPr id="527" name="Google Shape;527;p25"/>
          <p:cNvSpPr txBox="1"/>
          <p:nvPr/>
        </p:nvSpPr>
        <p:spPr>
          <a:xfrm>
            <a:off x="1028700" y="6210300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Robotics and Code Lab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387718e36fb_0_38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g387718e36fb_0_382"/>
          <p:cNvSpPr/>
          <p:nvPr/>
        </p:nvSpPr>
        <p:spPr>
          <a:xfrm>
            <a:off x="0" y="15381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89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4" name="Google Shape;534;g387718e36fb_0_38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4037" y="1324435"/>
            <a:ext cx="109728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g387718e36fb_0_382"/>
          <p:cNvSpPr txBox="1"/>
          <p:nvPr/>
        </p:nvSpPr>
        <p:spPr>
          <a:xfrm>
            <a:off x="0" y="82508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27"/>
          <p:cNvSpPr txBox="1"/>
          <p:nvPr/>
        </p:nvSpPr>
        <p:spPr>
          <a:xfrm>
            <a:off x="2971843" y="2182392"/>
            <a:ext cx="10776342" cy="1327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85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Roles </a:t>
            </a:r>
            <a:endParaRPr/>
          </a:p>
        </p:txBody>
      </p:sp>
      <p:sp>
        <p:nvSpPr>
          <p:cNvPr id="542" name="Google Shape;542;p27"/>
          <p:cNvSpPr txBox="1"/>
          <p:nvPr/>
        </p:nvSpPr>
        <p:spPr>
          <a:xfrm>
            <a:off x="3005113" y="4305300"/>
            <a:ext cx="15754516" cy="35713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Lead Engineer (communicates with teacher)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Systems Engineer (iPad)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Mechanical Engineer (keeps parts organized)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Mechatronics Engineer (builder)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387718e36fb_0_46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g387718e36fb_0_464"/>
          <p:cNvSpPr/>
          <p:nvPr/>
        </p:nvSpPr>
        <p:spPr>
          <a:xfrm>
            <a:off x="0" y="15381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89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9" name="Google Shape;549;g387718e36fb_0_4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4037" y="1324435"/>
            <a:ext cx="109728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g387718e36fb_0_464"/>
          <p:cNvSpPr txBox="1"/>
          <p:nvPr/>
        </p:nvSpPr>
        <p:spPr>
          <a:xfrm>
            <a:off x="0" y="82508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387718e36fb_0_47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g387718e36fb_0_471"/>
          <p:cNvSpPr/>
          <p:nvPr/>
        </p:nvSpPr>
        <p:spPr>
          <a:xfrm>
            <a:off x="8991861" y="17955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89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g387718e36fb_0_471"/>
          <p:cNvSpPr txBox="1"/>
          <p:nvPr/>
        </p:nvSpPr>
        <p:spPr>
          <a:xfrm>
            <a:off x="1447800" y="4381500"/>
            <a:ext cx="8037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99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find this icon on your iPad.</a:t>
            </a:r>
            <a:endParaRPr/>
          </a:p>
        </p:txBody>
      </p:sp>
      <p:sp>
        <p:nvSpPr>
          <p:cNvPr id="558" name="Google Shape;558;g387718e36fb_0_471"/>
          <p:cNvSpPr txBox="1"/>
          <p:nvPr/>
        </p:nvSpPr>
        <p:spPr>
          <a:xfrm>
            <a:off x="10264300" y="8508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"/>
          <p:cNvSpPr txBox="1"/>
          <p:nvPr/>
        </p:nvSpPr>
        <p:spPr>
          <a:xfrm>
            <a:off x="1059824" y="4185718"/>
            <a:ext cx="16725900" cy="2338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Understand how engineers work in teams to achieve a common goal.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 about the different railroad classes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Explore and practice the engineering design process.</a:t>
            </a:r>
            <a:endParaRPr/>
          </a:p>
        </p:txBody>
      </p:sp>
      <p:sp>
        <p:nvSpPr>
          <p:cNvPr id="133" name="Google Shape;133;p3"/>
          <p:cNvSpPr txBox="1"/>
          <p:nvPr/>
        </p:nvSpPr>
        <p:spPr>
          <a:xfrm>
            <a:off x="914400" y="2628900"/>
            <a:ext cx="16206724" cy="1000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68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Goals and Objectives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87718e36fb_0_47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g387718e36fb_0_478"/>
          <p:cNvSpPr/>
          <p:nvPr/>
        </p:nvSpPr>
        <p:spPr>
          <a:xfrm>
            <a:off x="4890852" y="1442954"/>
            <a:ext cx="8506297" cy="8051695"/>
          </a:xfrm>
          <a:custGeom>
            <a:rect b="b" l="l" r="r" t="t"/>
            <a:pathLst>
              <a:path extrusionOk="0" h="8051695" w="8506297">
                <a:moveTo>
                  <a:pt x="0" y="0"/>
                </a:moveTo>
                <a:lnTo>
                  <a:pt x="8506296" y="0"/>
                </a:lnTo>
                <a:lnTo>
                  <a:pt x="8506296" y="8051696"/>
                </a:lnTo>
                <a:lnTo>
                  <a:pt x="0" y="805169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5" name="Google Shape;565;g387718e36fb_0_4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44000" y="6761914"/>
            <a:ext cx="4516918" cy="2732735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g387718e36fb_0_478"/>
          <p:cNvSpPr txBox="1"/>
          <p:nvPr/>
        </p:nvSpPr>
        <p:spPr>
          <a:xfrm>
            <a:off x="6267600" y="89966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387718e36fb_0_48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g387718e36fb_0_485"/>
          <p:cNvSpPr/>
          <p:nvPr/>
        </p:nvSpPr>
        <p:spPr>
          <a:xfrm>
            <a:off x="4925678" y="1329687"/>
            <a:ext cx="8436643" cy="7928613"/>
          </a:xfrm>
          <a:custGeom>
            <a:rect b="b" l="l" r="r" t="t"/>
            <a:pathLst>
              <a:path extrusionOk="0" h="7928613" w="8436643">
                <a:moveTo>
                  <a:pt x="0" y="0"/>
                </a:moveTo>
                <a:lnTo>
                  <a:pt x="8436644" y="0"/>
                </a:lnTo>
                <a:lnTo>
                  <a:pt x="8436644" y="7928613"/>
                </a:lnTo>
                <a:lnTo>
                  <a:pt x="0" y="792861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3" name="Google Shape;573;g387718e36fb_0_48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29424" y="5888463"/>
            <a:ext cx="7270310" cy="4398537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g387718e36fb_0_485"/>
          <p:cNvSpPr txBox="1"/>
          <p:nvPr/>
        </p:nvSpPr>
        <p:spPr>
          <a:xfrm>
            <a:off x="7215925" y="90228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387718e36fb_0_49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g387718e36fb_0_492"/>
          <p:cNvSpPr/>
          <p:nvPr/>
        </p:nvSpPr>
        <p:spPr>
          <a:xfrm>
            <a:off x="377017" y="1689919"/>
            <a:ext cx="8320547" cy="7891538"/>
          </a:xfrm>
          <a:custGeom>
            <a:rect b="b" l="l" r="r" t="t"/>
            <a:pathLst>
              <a:path extrusionOk="0" h="7891538" w="8320547">
                <a:moveTo>
                  <a:pt x="0" y="0"/>
                </a:moveTo>
                <a:lnTo>
                  <a:pt x="8320547" y="0"/>
                </a:lnTo>
                <a:lnTo>
                  <a:pt x="8320547" y="7891538"/>
                </a:lnTo>
                <a:lnTo>
                  <a:pt x="0" y="78915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2359" r="-9248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1" name="Google Shape;581;g387718e36fb_0_49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7138650"/>
            <a:ext cx="4660866" cy="2819824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g387718e36fb_0_492"/>
          <p:cNvSpPr/>
          <p:nvPr/>
        </p:nvSpPr>
        <p:spPr>
          <a:xfrm>
            <a:off x="9831167" y="2284668"/>
            <a:ext cx="8456833" cy="6702041"/>
          </a:xfrm>
          <a:custGeom>
            <a:rect b="b" l="l" r="r" t="t"/>
            <a:pathLst>
              <a:path extrusionOk="0" h="6702041" w="8456833">
                <a:moveTo>
                  <a:pt x="0" y="0"/>
                </a:moveTo>
                <a:lnTo>
                  <a:pt x="8456833" y="0"/>
                </a:lnTo>
                <a:lnTo>
                  <a:pt x="8456833" y="6702040"/>
                </a:lnTo>
                <a:lnTo>
                  <a:pt x="0" y="67020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3" name="Google Shape;583;g387718e36fb_0_49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722286" y="4536987"/>
            <a:ext cx="2005002" cy="1213026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g387718e36fb_0_492"/>
          <p:cNvSpPr txBox="1"/>
          <p:nvPr/>
        </p:nvSpPr>
        <p:spPr>
          <a:xfrm>
            <a:off x="10839600" y="89867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387718e36fb_0_50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g387718e36fb_0_501"/>
          <p:cNvSpPr/>
          <p:nvPr/>
        </p:nvSpPr>
        <p:spPr>
          <a:xfrm>
            <a:off x="9333022" y="1693232"/>
            <a:ext cx="7360616" cy="7885333"/>
          </a:xfrm>
          <a:custGeom>
            <a:rect b="b" l="l" r="r" t="t"/>
            <a:pathLst>
              <a:path extrusionOk="0" h="7885333" w="7360616">
                <a:moveTo>
                  <a:pt x="0" y="0"/>
                </a:moveTo>
                <a:lnTo>
                  <a:pt x="7360617" y="0"/>
                </a:lnTo>
                <a:lnTo>
                  <a:pt x="7360617" y="7885333"/>
                </a:lnTo>
                <a:lnTo>
                  <a:pt x="0" y="78853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g387718e36fb_0_501"/>
          <p:cNvSpPr/>
          <p:nvPr/>
        </p:nvSpPr>
        <p:spPr>
          <a:xfrm rot="85926">
            <a:off x="10192509" y="5744830"/>
            <a:ext cx="1545022" cy="1554739"/>
          </a:xfrm>
          <a:custGeom>
            <a:rect b="b" l="l" r="r" t="t"/>
            <a:pathLst>
              <a:path extrusionOk="0" h="1554253" w="1544539">
                <a:moveTo>
                  <a:pt x="0" y="0"/>
                </a:moveTo>
                <a:lnTo>
                  <a:pt x="1544539" y="0"/>
                </a:lnTo>
                <a:lnTo>
                  <a:pt x="1544539" y="1554253"/>
                </a:lnTo>
                <a:lnTo>
                  <a:pt x="0" y="155425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g387718e36fb_0_501"/>
          <p:cNvSpPr/>
          <p:nvPr/>
        </p:nvSpPr>
        <p:spPr>
          <a:xfrm flipH="1">
            <a:off x="13688157" y="6043901"/>
            <a:ext cx="1384094" cy="1392799"/>
          </a:xfrm>
          <a:custGeom>
            <a:rect b="b" l="l" r="r" t="t"/>
            <a:pathLst>
              <a:path extrusionOk="0" h="1392799" w="1384094">
                <a:moveTo>
                  <a:pt x="1384095" y="0"/>
                </a:moveTo>
                <a:lnTo>
                  <a:pt x="0" y="0"/>
                </a:lnTo>
                <a:lnTo>
                  <a:pt x="0" y="1392799"/>
                </a:lnTo>
                <a:lnTo>
                  <a:pt x="1384095" y="1392799"/>
                </a:lnTo>
                <a:lnTo>
                  <a:pt x="1384095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g387718e36fb_0_501"/>
          <p:cNvSpPr/>
          <p:nvPr/>
        </p:nvSpPr>
        <p:spPr>
          <a:xfrm>
            <a:off x="7258946" y="1693232"/>
            <a:ext cx="86257" cy="6900536"/>
          </a:xfrm>
          <a:custGeom>
            <a:rect b="b" l="l" r="r" t="t"/>
            <a:pathLst>
              <a:path extrusionOk="0" h="6900536" w="86257">
                <a:moveTo>
                  <a:pt x="0" y="0"/>
                </a:moveTo>
                <a:lnTo>
                  <a:pt x="86257" y="0"/>
                </a:lnTo>
                <a:lnTo>
                  <a:pt x="86257" y="6900536"/>
                </a:lnTo>
                <a:lnTo>
                  <a:pt x="0" y="69005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g387718e36fb_0_501"/>
          <p:cNvSpPr/>
          <p:nvPr/>
        </p:nvSpPr>
        <p:spPr>
          <a:xfrm>
            <a:off x="516325" y="2469685"/>
            <a:ext cx="6706714" cy="7108880"/>
          </a:xfrm>
          <a:custGeom>
            <a:rect b="b" l="l" r="r" t="t"/>
            <a:pathLst>
              <a:path extrusionOk="0" h="7108880" w="6706714">
                <a:moveTo>
                  <a:pt x="0" y="0"/>
                </a:moveTo>
                <a:lnTo>
                  <a:pt x="6706714" y="0"/>
                </a:lnTo>
                <a:lnTo>
                  <a:pt x="6706714" y="7108880"/>
                </a:lnTo>
                <a:lnTo>
                  <a:pt x="0" y="71088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5" name="Google Shape;595;g387718e36fb_0_50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836383" y="8633154"/>
            <a:ext cx="2066597" cy="1250291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g387718e36fb_0_501"/>
          <p:cNvSpPr txBox="1"/>
          <p:nvPr/>
        </p:nvSpPr>
        <p:spPr>
          <a:xfrm>
            <a:off x="7756006" y="5293331"/>
            <a:ext cx="3153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Then</a:t>
            </a:r>
            <a:endParaRPr/>
          </a:p>
        </p:txBody>
      </p:sp>
      <p:sp>
        <p:nvSpPr>
          <p:cNvPr id="597" name="Google Shape;597;g387718e36fb_0_501"/>
          <p:cNvSpPr txBox="1"/>
          <p:nvPr/>
        </p:nvSpPr>
        <p:spPr>
          <a:xfrm>
            <a:off x="14582931" y="5735249"/>
            <a:ext cx="3153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First</a:t>
            </a:r>
            <a:endParaRPr/>
          </a:p>
        </p:txBody>
      </p:sp>
      <p:sp>
        <p:nvSpPr>
          <p:cNvPr id="598" name="Google Shape;598;g387718e36fb_0_501"/>
          <p:cNvSpPr txBox="1"/>
          <p:nvPr/>
        </p:nvSpPr>
        <p:spPr>
          <a:xfrm>
            <a:off x="9598175" y="90093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87718e36fb_0_5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4" name="Google Shape;604;g387718e36fb_0_514"/>
          <p:cNvSpPr/>
          <p:nvPr/>
        </p:nvSpPr>
        <p:spPr>
          <a:xfrm>
            <a:off x="7258946" y="1693232"/>
            <a:ext cx="86257" cy="6900536"/>
          </a:xfrm>
          <a:custGeom>
            <a:rect b="b" l="l" r="r" t="t"/>
            <a:pathLst>
              <a:path extrusionOk="0" h="6900536" w="86257">
                <a:moveTo>
                  <a:pt x="0" y="0"/>
                </a:moveTo>
                <a:lnTo>
                  <a:pt x="86257" y="0"/>
                </a:lnTo>
                <a:lnTo>
                  <a:pt x="86257" y="6900536"/>
                </a:lnTo>
                <a:lnTo>
                  <a:pt x="0" y="69005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g387718e36fb_0_514"/>
          <p:cNvSpPr/>
          <p:nvPr/>
        </p:nvSpPr>
        <p:spPr>
          <a:xfrm>
            <a:off x="516325" y="2469685"/>
            <a:ext cx="6706714" cy="7108880"/>
          </a:xfrm>
          <a:custGeom>
            <a:rect b="b" l="l" r="r" t="t"/>
            <a:pathLst>
              <a:path extrusionOk="0" h="7108880" w="6706714">
                <a:moveTo>
                  <a:pt x="0" y="0"/>
                </a:moveTo>
                <a:lnTo>
                  <a:pt x="6706714" y="0"/>
                </a:lnTo>
                <a:lnTo>
                  <a:pt x="6706714" y="7108880"/>
                </a:lnTo>
                <a:lnTo>
                  <a:pt x="0" y="71088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6" name="Google Shape;606;g387718e36fb_0_5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36383" y="8633154"/>
            <a:ext cx="2066597" cy="1250291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g387718e36fb_0_514"/>
          <p:cNvSpPr/>
          <p:nvPr/>
        </p:nvSpPr>
        <p:spPr>
          <a:xfrm>
            <a:off x="7507860" y="1693232"/>
            <a:ext cx="9065715" cy="8023157"/>
          </a:xfrm>
          <a:custGeom>
            <a:rect b="b" l="l" r="r" t="t"/>
            <a:pathLst>
              <a:path extrusionOk="0" h="8023157" w="9065715">
                <a:moveTo>
                  <a:pt x="0" y="0"/>
                </a:moveTo>
                <a:lnTo>
                  <a:pt x="9065715" y="0"/>
                </a:lnTo>
                <a:lnTo>
                  <a:pt x="9065715" y="8023157"/>
                </a:lnTo>
                <a:lnTo>
                  <a:pt x="0" y="80231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387718e36fb_0_5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g387718e36fb_0_522"/>
          <p:cNvSpPr txBox="1"/>
          <p:nvPr/>
        </p:nvSpPr>
        <p:spPr>
          <a:xfrm>
            <a:off x="768743" y="1318050"/>
            <a:ext cx="17116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206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This is Uphill</a:t>
            </a:r>
            <a:endParaRPr/>
          </a:p>
        </p:txBody>
      </p:sp>
      <p:sp>
        <p:nvSpPr>
          <p:cNvPr id="614" name="Google Shape;614;g387718e36fb_0_522"/>
          <p:cNvSpPr/>
          <p:nvPr/>
        </p:nvSpPr>
        <p:spPr>
          <a:xfrm>
            <a:off x="1321808" y="3206530"/>
            <a:ext cx="5897800" cy="6318238"/>
          </a:xfrm>
          <a:custGeom>
            <a:rect b="b" l="l" r="r" t="t"/>
            <a:pathLst>
              <a:path extrusionOk="0" h="6318238" w="5897800">
                <a:moveTo>
                  <a:pt x="0" y="0"/>
                </a:moveTo>
                <a:lnTo>
                  <a:pt x="5897800" y="0"/>
                </a:lnTo>
                <a:lnTo>
                  <a:pt x="5897800" y="6318237"/>
                </a:lnTo>
                <a:lnTo>
                  <a:pt x="0" y="6318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g387718e36fb_0_522"/>
          <p:cNvSpPr txBox="1"/>
          <p:nvPr/>
        </p:nvSpPr>
        <p:spPr>
          <a:xfrm>
            <a:off x="1665325" y="90267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💖 LIKE&#10;💖 SUBSCRIBE FOR MORE&#10;💖 COMMENT &quot;NICE VID!&quot;&#10;&#10;Hi, guys! Here's an Among Us timer with the diversion dance. The crewmates are taking a break and doing a dance battle 😎 This is a 25 minute timer with dance music and an alarm at the end. Hope you guys like it! Have a wonderful week!&#10;&#10;Music Tracks:&#10;0:00  Razer Bass - C.J. Harris&#10;1:40  Mystique - Zac Nelson&#10;4:41  Back to Work - Simon Jomphe Lepine&#10;7:23  Lifestyle - Simon Jomphe Lepine&#10;9:53  Low Key House with Saxophone - Fredrik Storm&#10;12:57 All Decked Out Tonight - Neil Cross&#10;14:00 Elegant Fashion House Boutique - Oleksandr Koltsov&#10;15:53 Feel It - Tropical House with Saxophone - Fredrik Storm&#10;19:02 Serious Deep House with Saxophone - Fredrik Storm&#10;21:56 Gravity - Hip Hop Beat - Curtis Harris&#10;24:09 Bounced Back - Ray Aley&#10;25:03 Playa Please&#10;&#10;CREDIT:&#10;Among Us Diversion Dance Green Screen by Soul&#10;https://www.youtube.com/watch?v=PXqewz_IGwk&#10;&#10;More Among Us Timers&#10;25 Minutes: https://bit.ly/2KFShIP&#10;25 Minutes (No Music): https://bit.ly/37SW12z&#10;1 Hour (No Music): https://bit.ly/37PuMFX&#10;45 Minutes Chill Beats: https://bit.ly/3hltvti&#10;&#10;⏰ Subscribe for more! https://bit.ly/2YGqsnx&#10;🎵 My other channel with playlists only: https://bit.ly/333wLnb&#10;&#10;Pomodoro Music Timer has cool themed timers using the pomodoro technique, some with music and some without music, and an alarm at the end to let you know time's up.  &#10;&#10;This channel has timers you can use for reading, homework, studying, keeping track of your game time, working out, for recess, church services, or just relaxing. &#10;&#10;All videos are original creation of Pomodoro Music Timer channel. All the video background and timers are created by Pomodoro Music timer. All the music used are licensed via Storyblocks.&#10;&#10;#studytimer    #amongustimer   #25minutetimer" id="616" name="Google Shape;616;g387718e36fb_0_522" title="AMONG US DANCE BATTLE 25 MINUTE TIMER with MUSIC &amp; ALARM | DIVERSION DANCE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836550" y="3840200"/>
            <a:ext cx="7240450" cy="407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387718e36fb_0_5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g387718e36fb_0_530"/>
          <p:cNvSpPr txBox="1"/>
          <p:nvPr/>
        </p:nvSpPr>
        <p:spPr>
          <a:xfrm>
            <a:off x="391503" y="1549750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Disassemble</a:t>
            </a:r>
            <a:endParaRPr/>
          </a:p>
        </p:txBody>
      </p:sp>
      <p:sp>
        <p:nvSpPr>
          <p:cNvPr id="623" name="Google Shape;623;g387718e36fb_0_530"/>
          <p:cNvSpPr/>
          <p:nvPr/>
        </p:nvSpPr>
        <p:spPr>
          <a:xfrm>
            <a:off x="10581869" y="3463031"/>
            <a:ext cx="7314628" cy="5795269"/>
          </a:xfrm>
          <a:custGeom>
            <a:rect b="b" l="l" r="r" t="t"/>
            <a:pathLst>
              <a:path extrusionOk="0" h="5795269" w="7314628">
                <a:moveTo>
                  <a:pt x="0" y="0"/>
                </a:moveTo>
                <a:lnTo>
                  <a:pt x="7314628" y="0"/>
                </a:lnTo>
                <a:lnTo>
                  <a:pt x="7314628" y="5795269"/>
                </a:lnTo>
                <a:lnTo>
                  <a:pt x="0" y="57952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g387718e36fb_0_530"/>
          <p:cNvSpPr txBox="1"/>
          <p:nvPr/>
        </p:nvSpPr>
        <p:spPr>
          <a:xfrm>
            <a:off x="1633621" y="4385739"/>
            <a:ext cx="7314600" cy="26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9309" lvl="1" marL="918618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Carefully disassemble your robot, do this on the lid, so that pieces will not fall to the ground.</a:t>
            </a:r>
            <a:endParaRPr/>
          </a:p>
          <a:p>
            <a:pPr indent="-459309" lvl="1" marL="918618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 together to put the pieces back in their designated sections, as this will be critical upon building again.</a:t>
            </a:r>
            <a:endParaRPr/>
          </a:p>
          <a:p>
            <a:pPr indent="-459309" lvl="1" marL="918618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Take inventory of your parts</a:t>
            </a:r>
            <a:endParaRPr/>
          </a:p>
        </p:txBody>
      </p:sp>
      <p:sp>
        <p:nvSpPr>
          <p:cNvPr id="625" name="Google Shape;625;g387718e36fb_0_530"/>
          <p:cNvSpPr txBox="1"/>
          <p:nvPr/>
        </p:nvSpPr>
        <p:spPr>
          <a:xfrm>
            <a:off x="11293750" y="89320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p36"/>
          <p:cNvSpPr txBox="1"/>
          <p:nvPr/>
        </p:nvSpPr>
        <p:spPr>
          <a:xfrm>
            <a:off x="1519963" y="2319579"/>
            <a:ext cx="15248073" cy="1433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9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Let’s Reflect...</a:t>
            </a:r>
            <a:endParaRPr/>
          </a:p>
        </p:txBody>
      </p:sp>
      <p:sp>
        <p:nvSpPr>
          <p:cNvPr id="632" name="Google Shape;632;p36"/>
          <p:cNvSpPr txBox="1"/>
          <p:nvPr/>
        </p:nvSpPr>
        <p:spPr>
          <a:xfrm>
            <a:off x="0" y="4157346"/>
            <a:ext cx="17960308" cy="3709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88272" lvl="1" marL="976544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Where does the bike experience the most potential energy?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2. What type of energy increases as the bike goes down the ramp? </a:t>
            </a:r>
            <a:endParaRPr/>
          </a:p>
          <a:p>
            <a:pPr indent="0" lvl="0" marL="0" marR="0" rtl="0" algn="l">
              <a:lnSpc>
                <a:spcPct val="186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2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3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37"/>
          <p:cNvSpPr txBox="1"/>
          <p:nvPr/>
        </p:nvSpPr>
        <p:spPr>
          <a:xfrm>
            <a:off x="391503" y="3669458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Innovation Depot 141</a:t>
            </a:r>
            <a:endParaRPr/>
          </a:p>
        </p:txBody>
      </p:sp>
      <p:sp>
        <p:nvSpPr>
          <p:cNvPr id="639" name="Google Shape;639;p37"/>
          <p:cNvSpPr txBox="1"/>
          <p:nvPr/>
        </p:nvSpPr>
        <p:spPr>
          <a:xfrm>
            <a:off x="1028700" y="5981700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Engineering Design Challenge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3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9" name="Google Shape;649;p38"/>
          <p:cNvSpPr txBox="1"/>
          <p:nvPr/>
        </p:nvSpPr>
        <p:spPr>
          <a:xfrm>
            <a:off x="4876800" y="1619375"/>
            <a:ext cx="8042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72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Scenario</a:t>
            </a:r>
            <a:endParaRPr/>
          </a:p>
        </p:txBody>
      </p:sp>
      <p:sp>
        <p:nvSpPr>
          <p:cNvPr id="650" name="Google Shape;650;p38"/>
          <p:cNvSpPr txBox="1"/>
          <p:nvPr/>
        </p:nvSpPr>
        <p:spPr>
          <a:xfrm>
            <a:off x="1905000" y="3543300"/>
            <a:ext cx="15963651" cy="55399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8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 Cargo From Coast to Country</a:t>
            </a:r>
            <a:endParaRPr/>
          </a:p>
          <a:p>
            <a:pPr indent="0" lvl="0" marL="0" marR="0" rtl="0" algn="ctr">
              <a:lnSpc>
                <a:spcPct val="90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43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are the logistics engineer for a national shipping company. Your goal is to move a shipping container from:</a:t>
            </a:r>
            <a:endParaRPr/>
          </a:p>
          <a:p>
            <a:pPr indent="0" lvl="0" marL="0" marR="0" rtl="0" algn="ctr">
              <a:lnSpc>
                <a:spcPct val="677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437002" lvl="1" marL="874005" marR="0" rtl="0" algn="l">
              <a:lnSpc>
                <a:spcPct val="1143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major Class 1 National Hub,</a:t>
            </a:r>
            <a:endParaRPr/>
          </a:p>
          <a:p>
            <a:pPr indent="-437002" lvl="1" marL="874005" marR="0" rtl="0" algn="l">
              <a:lnSpc>
                <a:spcPct val="1143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through a Class 2 Regional Center,</a:t>
            </a:r>
            <a:endParaRPr/>
          </a:p>
          <a:p>
            <a:pPr indent="-437002" lvl="1" marL="874005" marR="0" rtl="0" algn="l">
              <a:lnSpc>
                <a:spcPct val="1143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finally to a Class 3 Local Delivery Yard.</a:t>
            </a:r>
            <a:endParaRPr/>
          </a:p>
          <a:p>
            <a:pPr indent="0" lvl="0" marL="0" marR="0" rtl="0" algn="ctr">
              <a:lnSpc>
                <a:spcPct val="112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4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2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4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"/>
          <p:cNvSpPr txBox="1"/>
          <p:nvPr/>
        </p:nvSpPr>
        <p:spPr>
          <a:xfrm>
            <a:off x="391503" y="35504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Railway Systems 101</a:t>
            </a:r>
            <a:endParaRPr/>
          </a:p>
        </p:txBody>
      </p:sp>
      <p:sp>
        <p:nvSpPr>
          <p:cNvPr id="140" name="Google Shape;140;p4"/>
          <p:cNvSpPr txBox="1"/>
          <p:nvPr/>
        </p:nvSpPr>
        <p:spPr>
          <a:xfrm>
            <a:off x="1028700" y="5911854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Intro to Locomotive Science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3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39"/>
          <p:cNvSpPr txBox="1"/>
          <p:nvPr/>
        </p:nvSpPr>
        <p:spPr>
          <a:xfrm>
            <a:off x="4572000" y="1561552"/>
            <a:ext cx="8042284" cy="1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72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657" name="Google Shape;657;p39"/>
          <p:cNvSpPr txBox="1"/>
          <p:nvPr/>
        </p:nvSpPr>
        <p:spPr>
          <a:xfrm>
            <a:off x="4572000" y="4000500"/>
            <a:ext cx="9935143" cy="38470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 Cargo From Coast to Country</a:t>
            </a:r>
            <a:endParaRPr/>
          </a:p>
          <a:p>
            <a:pPr indent="0" lvl="0" marL="0" marR="0" rtl="0" algn="ctr">
              <a:lnSpc>
                <a:spcPct val="95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At each stop, you must:</a:t>
            </a:r>
            <a:endParaRPr/>
          </a:p>
          <a:p>
            <a:pPr indent="-453389" lvl="1" marL="906778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Pause to simulate unloading/loading</a:t>
            </a:r>
            <a:endParaRPr/>
          </a:p>
          <a:p>
            <a:pPr indent="-453389" lvl="1" marL="906778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Switch carriers (class handoff)</a:t>
            </a:r>
            <a:endParaRPr/>
          </a:p>
          <a:p>
            <a:pPr indent="-453389" lvl="1" marL="906778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Adjust for track class speed differences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4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40"/>
          <p:cNvSpPr/>
          <p:nvPr/>
        </p:nvSpPr>
        <p:spPr>
          <a:xfrm>
            <a:off x="387660" y="172444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7" y="0"/>
                </a:lnTo>
                <a:lnTo>
                  <a:pt x="7229347" y="7210699"/>
                </a:lnTo>
                <a:lnTo>
                  <a:pt x="0" y="72106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4" name="Google Shape;664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47213" y="1486301"/>
            <a:ext cx="10611054" cy="7958290"/>
          </a:xfrm>
          <a:prstGeom prst="rect">
            <a:avLst/>
          </a:prstGeom>
          <a:noFill/>
          <a:ln>
            <a:noFill/>
          </a:ln>
        </p:spPr>
      </p:pic>
      <p:sp>
        <p:nvSpPr>
          <p:cNvPr id="665" name="Google Shape;665;p40"/>
          <p:cNvSpPr txBox="1"/>
          <p:nvPr/>
        </p:nvSpPr>
        <p:spPr>
          <a:xfrm>
            <a:off x="1675250" y="864892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4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1"/>
          <p:cNvSpPr/>
          <p:nvPr/>
        </p:nvSpPr>
        <p:spPr>
          <a:xfrm>
            <a:off x="8991861" y="17955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Google Shape;672;p41"/>
          <p:cNvSpPr txBox="1"/>
          <p:nvPr/>
        </p:nvSpPr>
        <p:spPr>
          <a:xfrm>
            <a:off x="1411117" y="2748462"/>
            <a:ext cx="7375629" cy="12241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9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find this icon on your iPad</a:t>
            </a:r>
            <a:endParaRPr/>
          </a:p>
        </p:txBody>
      </p:sp>
      <p:sp>
        <p:nvSpPr>
          <p:cNvPr id="673" name="Google Shape;673;p41"/>
          <p:cNvSpPr txBox="1"/>
          <p:nvPr/>
        </p:nvSpPr>
        <p:spPr>
          <a:xfrm>
            <a:off x="10925025" y="88000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4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p42"/>
          <p:cNvSpPr/>
          <p:nvPr/>
        </p:nvSpPr>
        <p:spPr>
          <a:xfrm>
            <a:off x="3438895" y="1442954"/>
            <a:ext cx="8506297" cy="8051695"/>
          </a:xfrm>
          <a:custGeom>
            <a:rect b="b" l="l" r="r" t="t"/>
            <a:pathLst>
              <a:path extrusionOk="0" h="8051695" w="8506297">
                <a:moveTo>
                  <a:pt x="0" y="0"/>
                </a:moveTo>
                <a:lnTo>
                  <a:pt x="8506296" y="0"/>
                </a:lnTo>
                <a:lnTo>
                  <a:pt x="8506296" y="8051696"/>
                </a:lnTo>
                <a:lnTo>
                  <a:pt x="0" y="805169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4" name="Google Shape;684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448" y="7176650"/>
            <a:ext cx="3440744" cy="2081650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p42"/>
          <p:cNvSpPr/>
          <p:nvPr/>
        </p:nvSpPr>
        <p:spPr>
          <a:xfrm>
            <a:off x="10012680" y="5894070"/>
            <a:ext cx="84773" cy="86678"/>
          </a:xfrm>
          <a:custGeom>
            <a:rect b="b" l="l" r="r" t="t"/>
            <a:pathLst>
              <a:path extrusionOk="0" h="115570" w="113030">
                <a:moveTo>
                  <a:pt x="113030" y="39370"/>
                </a:moveTo>
                <a:cubicBezTo>
                  <a:pt x="110490" y="80010"/>
                  <a:pt x="92710" y="101600"/>
                  <a:pt x="81280" y="109220"/>
                </a:cubicBezTo>
                <a:cubicBezTo>
                  <a:pt x="72390" y="114300"/>
                  <a:pt x="64770" y="115570"/>
                  <a:pt x="54610" y="114300"/>
                </a:cubicBezTo>
                <a:cubicBezTo>
                  <a:pt x="40640" y="111760"/>
                  <a:pt x="17780" y="97790"/>
                  <a:pt x="8890" y="86360"/>
                </a:cubicBezTo>
                <a:cubicBezTo>
                  <a:pt x="2540" y="78740"/>
                  <a:pt x="0" y="69850"/>
                  <a:pt x="1270" y="59690"/>
                </a:cubicBezTo>
                <a:cubicBezTo>
                  <a:pt x="1270" y="46990"/>
                  <a:pt x="10160" y="21590"/>
                  <a:pt x="22860" y="11430"/>
                </a:cubicBezTo>
                <a:cubicBezTo>
                  <a:pt x="35560" y="2540"/>
                  <a:pt x="60960" y="0"/>
                  <a:pt x="74930" y="2540"/>
                </a:cubicBezTo>
                <a:cubicBezTo>
                  <a:pt x="85090" y="3810"/>
                  <a:pt x="97790" y="16510"/>
                  <a:pt x="97790" y="1651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6" name="Google Shape;686;p42"/>
          <p:cNvSpPr/>
          <p:nvPr/>
        </p:nvSpPr>
        <p:spPr>
          <a:xfrm>
            <a:off x="9794557" y="9629775"/>
            <a:ext cx="83820" cy="87630"/>
          </a:xfrm>
          <a:custGeom>
            <a:rect b="b" l="l" r="r" t="t"/>
            <a:pathLst>
              <a:path extrusionOk="0" h="116840" w="111760">
                <a:moveTo>
                  <a:pt x="111760" y="40640"/>
                </a:moveTo>
                <a:cubicBezTo>
                  <a:pt x="109220" y="81280"/>
                  <a:pt x="92710" y="102870"/>
                  <a:pt x="81280" y="109220"/>
                </a:cubicBezTo>
                <a:cubicBezTo>
                  <a:pt x="72390" y="114300"/>
                  <a:pt x="63500" y="116840"/>
                  <a:pt x="53340" y="114300"/>
                </a:cubicBezTo>
                <a:cubicBezTo>
                  <a:pt x="40640" y="111760"/>
                  <a:pt x="16510" y="97790"/>
                  <a:pt x="8890" y="87630"/>
                </a:cubicBezTo>
                <a:cubicBezTo>
                  <a:pt x="2540" y="78740"/>
                  <a:pt x="0" y="71120"/>
                  <a:pt x="0" y="60960"/>
                </a:cubicBezTo>
                <a:cubicBezTo>
                  <a:pt x="1270" y="46990"/>
                  <a:pt x="10160" y="22860"/>
                  <a:pt x="21590" y="12700"/>
                </a:cubicBezTo>
                <a:cubicBezTo>
                  <a:pt x="34290" y="2540"/>
                  <a:pt x="60960" y="0"/>
                  <a:pt x="74930" y="2540"/>
                </a:cubicBezTo>
                <a:cubicBezTo>
                  <a:pt x="83820" y="5080"/>
                  <a:pt x="97790" y="17780"/>
                  <a:pt x="97790" y="1778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42"/>
          <p:cNvSpPr txBox="1"/>
          <p:nvPr/>
        </p:nvSpPr>
        <p:spPr>
          <a:xfrm>
            <a:off x="9232275" y="89966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4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3"/>
          <p:cNvSpPr/>
          <p:nvPr/>
        </p:nvSpPr>
        <p:spPr>
          <a:xfrm>
            <a:off x="10012680" y="5894070"/>
            <a:ext cx="84773" cy="86678"/>
          </a:xfrm>
          <a:custGeom>
            <a:rect b="b" l="l" r="r" t="t"/>
            <a:pathLst>
              <a:path extrusionOk="0" h="115570" w="113030">
                <a:moveTo>
                  <a:pt x="113030" y="39370"/>
                </a:moveTo>
                <a:cubicBezTo>
                  <a:pt x="110490" y="80010"/>
                  <a:pt x="92710" y="101600"/>
                  <a:pt x="81280" y="109220"/>
                </a:cubicBezTo>
                <a:cubicBezTo>
                  <a:pt x="72390" y="114300"/>
                  <a:pt x="64770" y="115570"/>
                  <a:pt x="54610" y="114300"/>
                </a:cubicBezTo>
                <a:cubicBezTo>
                  <a:pt x="40640" y="111760"/>
                  <a:pt x="17780" y="97790"/>
                  <a:pt x="8890" y="86360"/>
                </a:cubicBezTo>
                <a:cubicBezTo>
                  <a:pt x="2540" y="78740"/>
                  <a:pt x="0" y="69850"/>
                  <a:pt x="1270" y="59690"/>
                </a:cubicBezTo>
                <a:cubicBezTo>
                  <a:pt x="1270" y="46990"/>
                  <a:pt x="10160" y="21590"/>
                  <a:pt x="22860" y="11430"/>
                </a:cubicBezTo>
                <a:cubicBezTo>
                  <a:pt x="35560" y="2540"/>
                  <a:pt x="60960" y="0"/>
                  <a:pt x="74930" y="2540"/>
                </a:cubicBezTo>
                <a:cubicBezTo>
                  <a:pt x="85090" y="3810"/>
                  <a:pt x="97790" y="16510"/>
                  <a:pt x="97790" y="1651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43"/>
          <p:cNvSpPr/>
          <p:nvPr/>
        </p:nvSpPr>
        <p:spPr>
          <a:xfrm>
            <a:off x="9794557" y="9629775"/>
            <a:ext cx="83820" cy="87630"/>
          </a:xfrm>
          <a:custGeom>
            <a:rect b="b" l="l" r="r" t="t"/>
            <a:pathLst>
              <a:path extrusionOk="0" h="116840" w="111760">
                <a:moveTo>
                  <a:pt x="111760" y="40640"/>
                </a:moveTo>
                <a:cubicBezTo>
                  <a:pt x="109220" y="81280"/>
                  <a:pt x="92710" y="102870"/>
                  <a:pt x="81280" y="109220"/>
                </a:cubicBezTo>
                <a:cubicBezTo>
                  <a:pt x="72390" y="114300"/>
                  <a:pt x="63500" y="116840"/>
                  <a:pt x="53340" y="114300"/>
                </a:cubicBezTo>
                <a:cubicBezTo>
                  <a:pt x="40640" y="111760"/>
                  <a:pt x="16510" y="97790"/>
                  <a:pt x="8890" y="87630"/>
                </a:cubicBezTo>
                <a:cubicBezTo>
                  <a:pt x="2540" y="78740"/>
                  <a:pt x="0" y="71120"/>
                  <a:pt x="0" y="60960"/>
                </a:cubicBezTo>
                <a:cubicBezTo>
                  <a:pt x="1270" y="46990"/>
                  <a:pt x="10160" y="22860"/>
                  <a:pt x="21590" y="12700"/>
                </a:cubicBezTo>
                <a:cubicBezTo>
                  <a:pt x="34290" y="2540"/>
                  <a:pt x="60960" y="0"/>
                  <a:pt x="74930" y="2540"/>
                </a:cubicBezTo>
                <a:cubicBezTo>
                  <a:pt x="83820" y="5080"/>
                  <a:pt x="97790" y="17780"/>
                  <a:pt x="97790" y="1778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43"/>
          <p:cNvSpPr/>
          <p:nvPr/>
        </p:nvSpPr>
        <p:spPr>
          <a:xfrm>
            <a:off x="4305400" y="1548466"/>
            <a:ext cx="8337378" cy="7709834"/>
          </a:xfrm>
          <a:custGeom>
            <a:rect b="b" l="l" r="r" t="t"/>
            <a:pathLst>
              <a:path extrusionOk="0" h="7709834" w="8337378">
                <a:moveTo>
                  <a:pt x="0" y="0"/>
                </a:moveTo>
                <a:lnTo>
                  <a:pt x="8337379" y="0"/>
                </a:lnTo>
                <a:lnTo>
                  <a:pt x="8337379" y="7709834"/>
                </a:lnTo>
                <a:lnTo>
                  <a:pt x="0" y="77098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0" name="Google Shape;700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85445" y="5734798"/>
            <a:ext cx="5823971" cy="3523502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43"/>
          <p:cNvSpPr txBox="1"/>
          <p:nvPr/>
        </p:nvSpPr>
        <p:spPr>
          <a:xfrm>
            <a:off x="6070800" y="91317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4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7" name="Google Shape;707;p44"/>
          <p:cNvSpPr/>
          <p:nvPr/>
        </p:nvSpPr>
        <p:spPr>
          <a:xfrm>
            <a:off x="2759035" y="1412016"/>
            <a:ext cx="11668483" cy="8240866"/>
          </a:xfrm>
          <a:custGeom>
            <a:rect b="b" l="l" r="r" t="t"/>
            <a:pathLst>
              <a:path extrusionOk="0" h="8240866" w="11668483">
                <a:moveTo>
                  <a:pt x="0" y="0"/>
                </a:moveTo>
                <a:lnTo>
                  <a:pt x="11668483" y="0"/>
                </a:lnTo>
                <a:lnTo>
                  <a:pt x="11668483" y="8240866"/>
                </a:lnTo>
                <a:lnTo>
                  <a:pt x="0" y="82408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8" name="Google Shape;708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81615" y="4918705"/>
            <a:ext cx="4131303" cy="2499438"/>
          </a:xfrm>
          <a:prstGeom prst="rect">
            <a:avLst/>
          </a:prstGeom>
          <a:noFill/>
          <a:ln>
            <a:noFill/>
          </a:ln>
        </p:spPr>
      </p:pic>
      <p:sp>
        <p:nvSpPr>
          <p:cNvPr id="709" name="Google Shape;709;p44"/>
          <p:cNvSpPr txBox="1"/>
          <p:nvPr/>
        </p:nvSpPr>
        <p:spPr>
          <a:xfrm>
            <a:off x="12345750" y="91548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4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45"/>
          <p:cNvSpPr/>
          <p:nvPr/>
        </p:nvSpPr>
        <p:spPr>
          <a:xfrm>
            <a:off x="4909491" y="1489018"/>
            <a:ext cx="7585801" cy="8244243"/>
          </a:xfrm>
          <a:custGeom>
            <a:rect b="b" l="l" r="r" t="t"/>
            <a:pathLst>
              <a:path extrusionOk="0" h="8244243" w="7585801">
                <a:moveTo>
                  <a:pt x="0" y="0"/>
                </a:moveTo>
                <a:lnTo>
                  <a:pt x="7585801" y="0"/>
                </a:lnTo>
                <a:lnTo>
                  <a:pt x="7585801" y="8244243"/>
                </a:lnTo>
                <a:lnTo>
                  <a:pt x="0" y="82442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6" name="Google Shape;716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83483" y="8742382"/>
            <a:ext cx="1637816" cy="990879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45"/>
          <p:cNvSpPr txBox="1"/>
          <p:nvPr/>
        </p:nvSpPr>
        <p:spPr>
          <a:xfrm>
            <a:off x="5181700" y="82443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4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46"/>
          <p:cNvSpPr/>
          <p:nvPr/>
        </p:nvSpPr>
        <p:spPr>
          <a:xfrm>
            <a:off x="679927" y="1490528"/>
            <a:ext cx="14643215" cy="7669384"/>
          </a:xfrm>
          <a:custGeom>
            <a:rect b="b" l="l" r="r" t="t"/>
            <a:pathLst>
              <a:path extrusionOk="0" h="7669384" w="14643215">
                <a:moveTo>
                  <a:pt x="0" y="0"/>
                </a:moveTo>
                <a:lnTo>
                  <a:pt x="14643215" y="0"/>
                </a:lnTo>
                <a:lnTo>
                  <a:pt x="14643215" y="7669384"/>
                </a:lnTo>
                <a:lnTo>
                  <a:pt x="0" y="76693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46"/>
          <p:cNvSpPr txBox="1"/>
          <p:nvPr/>
        </p:nvSpPr>
        <p:spPr>
          <a:xfrm>
            <a:off x="6907051" y="7764780"/>
            <a:ext cx="11178290" cy="1493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Let’s read the code like we would read a paragraph.</a:t>
            </a:r>
            <a:endParaRPr/>
          </a:p>
        </p:txBody>
      </p:sp>
      <p:sp>
        <p:nvSpPr>
          <p:cNvPr id="725" name="Google Shape;725;p46"/>
          <p:cNvSpPr txBox="1"/>
          <p:nvPr/>
        </p:nvSpPr>
        <p:spPr>
          <a:xfrm>
            <a:off x="1498800" y="87603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4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47"/>
          <p:cNvSpPr txBox="1"/>
          <p:nvPr/>
        </p:nvSpPr>
        <p:spPr>
          <a:xfrm>
            <a:off x="5122858" y="3009900"/>
            <a:ext cx="8042284" cy="1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72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732" name="Google Shape;732;p47"/>
          <p:cNvSpPr txBox="1"/>
          <p:nvPr/>
        </p:nvSpPr>
        <p:spPr>
          <a:xfrm>
            <a:off x="4419600" y="5731138"/>
            <a:ext cx="9784405" cy="21583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0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Students will code a robot train to simulate freight movement through three track classes making stops and handoffs at designated hubs using color sensors, loops, and delays.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4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p48"/>
          <p:cNvSpPr txBox="1"/>
          <p:nvPr/>
        </p:nvSpPr>
        <p:spPr>
          <a:xfrm>
            <a:off x="4343400" y="3522160"/>
            <a:ext cx="9851212" cy="33598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6008" lvl="1" marL="1092016" marR="0" rtl="0" algn="l">
              <a:lnSpc>
                <a:spcPct val="2950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How did the robot simulate real freight operations?</a:t>
            </a:r>
            <a:endParaRPr/>
          </a:p>
          <a:p>
            <a:pPr indent="-546008" lvl="1" marL="1092016" marR="0" rtl="0" algn="l">
              <a:lnSpc>
                <a:spcPct val="2950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do speed and track quality matter in the real world</a:t>
            </a:r>
            <a:endParaRPr/>
          </a:p>
          <a:p>
            <a:pPr indent="-546008" lvl="1" marL="1092016" marR="0" rtl="0" algn="l">
              <a:lnSpc>
                <a:spcPct val="2950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challenges do rail companies face with coordination? </a:t>
            </a:r>
            <a:endParaRPr/>
          </a:p>
          <a:p>
            <a:pPr indent="0" lvl="0" marL="0" marR="0" rtl="0" algn="l">
              <a:lnSpc>
                <a:spcPct val="96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48"/>
          <p:cNvSpPr/>
          <p:nvPr/>
        </p:nvSpPr>
        <p:spPr>
          <a:xfrm>
            <a:off x="15217802" y="4218039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5"/>
                </a:lnTo>
                <a:lnTo>
                  <a:pt x="0" y="53226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p48"/>
          <p:cNvSpPr txBox="1"/>
          <p:nvPr/>
        </p:nvSpPr>
        <p:spPr>
          <a:xfrm>
            <a:off x="391503" y="1549750"/>
            <a:ext cx="17504994" cy="1673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Debrief Questions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87718e36fb_0_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387718e36fb_0_0"/>
          <p:cNvSpPr txBox="1"/>
          <p:nvPr/>
        </p:nvSpPr>
        <p:spPr>
          <a:xfrm>
            <a:off x="10395397" y="2252603"/>
            <a:ext cx="7658400" cy="66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71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kinds of goods do freight trains commonly transport, and why are trains an efficient method for moving these items?</a:t>
            </a:r>
            <a:endParaRPr/>
          </a:p>
          <a:p>
            <a:pPr indent="0" lvl="0" marL="0" marR="0" rtl="0" algn="just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71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do different railroads work together when cargo travels across the country or internationally?</a:t>
            </a:r>
            <a:endParaRPr/>
          </a:p>
          <a:p>
            <a:pPr indent="0" lvl="0" marL="0" marR="0" rtl="0" algn="l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71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role do freight trains play in connecting ports, warehouses, and consumers across the world?</a:t>
            </a:r>
            <a:endParaRPr/>
          </a:p>
        </p:txBody>
      </p:sp>
      <p:grpSp>
        <p:nvGrpSpPr>
          <p:cNvPr id="151" name="Google Shape;151;g387718e36fb_0_0"/>
          <p:cNvGrpSpPr/>
          <p:nvPr/>
        </p:nvGrpSpPr>
        <p:grpSpPr>
          <a:xfrm>
            <a:off x="8652673" y="2576070"/>
            <a:ext cx="1463278" cy="1596363"/>
            <a:chOff x="0" y="-38100"/>
            <a:chExt cx="406500" cy="443471"/>
          </a:xfrm>
        </p:grpSpPr>
        <p:sp>
          <p:nvSpPr>
            <p:cNvPr id="152" name="Google Shape;152;g387718e36fb_0_0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g387718e36fb_0_0"/>
            <p:cNvSpPr txBox="1"/>
            <p:nvPr/>
          </p:nvSpPr>
          <p:spPr>
            <a:xfrm>
              <a:off x="0" y="-38100"/>
              <a:ext cx="406500" cy="44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" name="Google Shape;154;g387718e36fb_0_0"/>
          <p:cNvGrpSpPr/>
          <p:nvPr/>
        </p:nvGrpSpPr>
        <p:grpSpPr>
          <a:xfrm>
            <a:off x="8652673" y="4706682"/>
            <a:ext cx="1463278" cy="1596363"/>
            <a:chOff x="0" y="-38100"/>
            <a:chExt cx="406500" cy="443471"/>
          </a:xfrm>
        </p:grpSpPr>
        <p:sp>
          <p:nvSpPr>
            <p:cNvPr id="155" name="Google Shape;155;g387718e36fb_0_0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g387718e36fb_0_0"/>
            <p:cNvSpPr txBox="1"/>
            <p:nvPr/>
          </p:nvSpPr>
          <p:spPr>
            <a:xfrm>
              <a:off x="0" y="-38100"/>
              <a:ext cx="406500" cy="44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" name="Google Shape;157;g387718e36fb_0_0"/>
          <p:cNvGrpSpPr/>
          <p:nvPr/>
        </p:nvGrpSpPr>
        <p:grpSpPr>
          <a:xfrm>
            <a:off x="8652673" y="6700146"/>
            <a:ext cx="1463278" cy="1596363"/>
            <a:chOff x="0" y="-38100"/>
            <a:chExt cx="406500" cy="443471"/>
          </a:xfrm>
        </p:grpSpPr>
        <p:sp>
          <p:nvSpPr>
            <p:cNvPr id="158" name="Google Shape;158;g387718e36fb_0_0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g387718e36fb_0_0"/>
            <p:cNvSpPr txBox="1"/>
            <p:nvPr/>
          </p:nvSpPr>
          <p:spPr>
            <a:xfrm>
              <a:off x="0" y="-38100"/>
              <a:ext cx="406500" cy="44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60;g387718e36fb_0_0"/>
          <p:cNvSpPr txBox="1"/>
          <p:nvPr/>
        </p:nvSpPr>
        <p:spPr>
          <a:xfrm>
            <a:off x="8786164" y="3066686"/>
            <a:ext cx="11958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sp>
        <p:nvSpPr>
          <p:cNvPr id="161" name="Google Shape;161;g387718e36fb_0_0"/>
          <p:cNvSpPr txBox="1"/>
          <p:nvPr/>
        </p:nvSpPr>
        <p:spPr>
          <a:xfrm>
            <a:off x="8786164" y="5187773"/>
            <a:ext cx="11958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62" name="Google Shape;162;g387718e36fb_0_0"/>
          <p:cNvSpPr txBox="1"/>
          <p:nvPr/>
        </p:nvSpPr>
        <p:spPr>
          <a:xfrm>
            <a:off x="8786164" y="7233473"/>
            <a:ext cx="11958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pic>
        <p:nvPicPr>
          <p:cNvPr descr="Learn for free with Skillshare for two months by being one of the first 500 to sign up at http://skl.sh/wendover5&#10;&#10;Subscribe to Half as Interesting (The other channel from Wendover Productions): https://www.youtube.com/halfasinteresting&#10;&#10;Get the Wendover Productions t-shirt: https://standard.tv/collections/wendover-productions/products/wendover-productions-shirt&#10;&#10;Check out my personal channel: https://www.youtube.com/channel/UCDA1X6RrhzZQOHOGvC3KsWg&#10;&#10;Support Wendover Productions on Patreon: https://www.patreon.com/wendoverproductions&#10;&#10;Youtube: http://www.YouTube.com/WendoverProductions&#10;Instagram: http://Instagram.com/sam.from.wendover&#10;Twitter: http://www.Twitter.com/WendoverPro&#10;Email: sam@wendover.productions&#10;Reddit: http://Reddit.com/r/WendoverProductions&#10;&#10;Animation by Josh Sherrington&#10;Sound by Graham Haerther (http://www.Haerther.net)&#10;Thumbnail by Simon Buckmaster&#10;&#10;Special thanks to Patreon supporters Alec M Watson, Andrew J Thom, Arkadiy Kulev, Chris Allen, Chris Barker, Connor J Smith, Daddy Donald, Etienne Dechamps, Eyal Matsliah, Hank Green, Harrison Wiener, James Hughes, James McIntosh, John &amp; Becki Johnston, Keith Bopp, Kelly J Knight, Ken Lee, Kyle, KyQuan Phong, Manoj Kasyap Govindaraju, MyNameIsKir, Plinio Correa, Qui Le, Sheldon Zhao, Simen Nerleir, and Tim Robinson&#10;&#10;Music by http://epidemicsound.com&#10;Select footage courtesy the AP Archive&#10;Select footage courtesy Bigstock: http://bit.ly/bigstock-videofreetrial&#10;&#10;BNSF train clip courtesy Scott Hiddelston&#10;&#10;References&#10;[1] https://data.worldbank.org/indicator/NY.GDP.MKTP.CD?year_high_desc=true&#10;[2] https://geog.ucsb.edu/poles-of-inaccessibility/&#10;[3] https://business.un.org/en/entities/13&#10;[4] https://www.prb.org/rippleeffectspopulationandcoastalregions/&#10;[5] https://uic.org/IMG/pdf/synopsis_2014.pdf&#10;[6] https://www.bts.gov/content/average-freight-revenue-ton-mile&#10;[7] https://www.economist.com/briefing/2010/07/22/high-speed-railroading&#10;[8] https://www.bts.gov/content/average-freight-revenue-ton-mile&#10;[9] https://www.up.com/cs/groups/public/@uprr/@investor/documents/investordocuments/pdf_2017_r-1.pdf&#10;[10] http://www.bayrailalliance.org/why_trains&#10;[11] https://www.popularmechanics.com/technology/infrastructure/a5314/4345689/&#10;[12] http://www.nationalpost.com/long+trains/4348592/story.html&#10;[13] https://www.railwaygazette.com/analysis/single-news/view/whither-the-train-crew.html&#10;[14] http://bangordailynews.com/2013/07/17/news/penobscot/railroad-union-negotiating-with-montreal-maine-and-atlantic-says-one-man-train-crews-unsafe/&#10;[15] http://trn.trains.com/~/media/files/pdf/map-of-the-month/tm0504-bnsf-crew-districts.pdf&#10;[16] https://www.law.cornell.edu/cfr/text/49/appendix-A_to_part_228&#10;[17] https://www.eia.gov/energyexplained/index.php?page=coal_prices&#10;[18] http://www.bnsf.com/ship-with-bnsf/maps-and-shipping-locations/pdf/intermodal-map-large.pdf&#10;[19] https://www.economist.com/briefing/2010/07/22/high-speed-railroading&#10;[20] https://www.openrailwaymap.org&#10;[21] https://www.economist.com/briefing/2010/07/22/high-speed-railroading&#10;[22] https://www.youtube.com/watch?v=2jIYyu1cNgI&#10;[23] https://www.joc.com/rail-intermodal/class-i-railroads/csx-transportation/csx-informs-shippers-additional-service-changes-september_20180815.html&#10;[24] https://www.up.com/cs/groups/public/@uprr/@customers/@announcements/@intermodal/documents/ms-nativedocuments/wcccon1032504.xlsx&#10;[25] https://www.nytimes.com/2018/07/28/us/politics/trump-truck-driver-shortage.html&#10;[26] https://www.progressiverailroading.com/federal_legislation_regulation/news/Rail-groups-ask-Congress-to-oppose-lifting-truck-weight-size-limits--56873&#10;[27] https://theloadstar.com/truck-driver-shortage-crisis-now-spreading-across-whole-europe/&#10;[28] https://www.railjournal.com/in_depth/sci-study-forecasts-upturn-in-global-rail-market&#10;[29] https://www.nap.edu/read/11977/chapter/7#82" id="163" name="Google Shape;163;g387718e36fb_0_0" title="How Freight Trains Connect the World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950" y="2759050"/>
            <a:ext cx="7006400" cy="394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g387718e36fb_0_0"/>
          <p:cNvSpPr txBox="1"/>
          <p:nvPr/>
        </p:nvSpPr>
        <p:spPr>
          <a:xfrm>
            <a:off x="821675" y="6972450"/>
            <a:ext cx="67797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https://youtu.be/9poImReDFeY</a:t>
            </a:r>
            <a:endParaRPr sz="3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49"/>
          <p:cNvSpPr txBox="1"/>
          <p:nvPr/>
        </p:nvSpPr>
        <p:spPr>
          <a:xfrm>
            <a:off x="391503" y="3177449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Final Stop</a:t>
            </a:r>
            <a:endParaRPr/>
          </a:p>
        </p:txBody>
      </p:sp>
      <p:sp>
        <p:nvSpPr>
          <p:cNvPr id="747" name="Google Shape;747;p49"/>
          <p:cNvSpPr txBox="1"/>
          <p:nvPr/>
        </p:nvSpPr>
        <p:spPr>
          <a:xfrm>
            <a:off x="1028700" y="5905500"/>
            <a:ext cx="16230600" cy="690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Debrief, Clean Up, and Departure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g387718e36fb_0_6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g387718e36fb_0_613"/>
          <p:cNvSpPr txBox="1"/>
          <p:nvPr/>
        </p:nvSpPr>
        <p:spPr>
          <a:xfrm>
            <a:off x="391503" y="1549750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Disassemble</a:t>
            </a:r>
            <a:endParaRPr/>
          </a:p>
        </p:txBody>
      </p:sp>
      <p:sp>
        <p:nvSpPr>
          <p:cNvPr id="754" name="Google Shape;754;g387718e36fb_0_613"/>
          <p:cNvSpPr/>
          <p:nvPr/>
        </p:nvSpPr>
        <p:spPr>
          <a:xfrm>
            <a:off x="10581869" y="3463031"/>
            <a:ext cx="7314628" cy="5795269"/>
          </a:xfrm>
          <a:custGeom>
            <a:rect b="b" l="l" r="r" t="t"/>
            <a:pathLst>
              <a:path extrusionOk="0" h="5795269" w="7314628">
                <a:moveTo>
                  <a:pt x="0" y="0"/>
                </a:moveTo>
                <a:lnTo>
                  <a:pt x="7314628" y="0"/>
                </a:lnTo>
                <a:lnTo>
                  <a:pt x="7314628" y="5795269"/>
                </a:lnTo>
                <a:lnTo>
                  <a:pt x="0" y="57952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g387718e36fb_0_613"/>
          <p:cNvSpPr txBox="1"/>
          <p:nvPr/>
        </p:nvSpPr>
        <p:spPr>
          <a:xfrm>
            <a:off x="1633621" y="4385739"/>
            <a:ext cx="7314600" cy="26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9309" lvl="1" marL="918618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Carefully disassemble your robot, do this on the lid, so that pieces will not fall to the ground.</a:t>
            </a:r>
            <a:endParaRPr/>
          </a:p>
          <a:p>
            <a:pPr indent="-459309" lvl="1" marL="918618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 together to put the pieces back in their designated sections, as this will be critical upon building again.</a:t>
            </a:r>
            <a:endParaRPr/>
          </a:p>
          <a:p>
            <a:pPr indent="-459309" lvl="1" marL="918618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Take inventory of your parts</a:t>
            </a:r>
            <a:endParaRPr/>
          </a:p>
        </p:txBody>
      </p:sp>
      <p:sp>
        <p:nvSpPr>
          <p:cNvPr id="756" name="Google Shape;756;g387718e36fb_0_613"/>
          <p:cNvSpPr txBox="1"/>
          <p:nvPr/>
        </p:nvSpPr>
        <p:spPr>
          <a:xfrm>
            <a:off x="1009899" y="8176125"/>
            <a:ext cx="9318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808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Ensure all pieces are accounted for.</a:t>
            </a:r>
            <a:endParaRPr/>
          </a:p>
        </p:txBody>
      </p:sp>
      <p:sp>
        <p:nvSpPr>
          <p:cNvPr id="757" name="Google Shape;757;g387718e36fb_0_613"/>
          <p:cNvSpPr txBox="1"/>
          <p:nvPr/>
        </p:nvSpPr>
        <p:spPr>
          <a:xfrm>
            <a:off x="12406225" y="88907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3048000" y="6655949"/>
            <a:ext cx="11301259" cy="2514530"/>
          </a:xfrm>
          <a:custGeom>
            <a:rect b="b" l="l" r="r" t="t"/>
            <a:pathLst>
              <a:path extrusionOk="0" h="2514530" w="11301259">
                <a:moveTo>
                  <a:pt x="0" y="0"/>
                </a:moveTo>
                <a:lnTo>
                  <a:pt x="11301259" y="0"/>
                </a:lnTo>
                <a:lnTo>
                  <a:pt x="11301259" y="2514530"/>
                </a:lnTo>
                <a:lnTo>
                  <a:pt x="0" y="2514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 txBox="1"/>
          <p:nvPr/>
        </p:nvSpPr>
        <p:spPr>
          <a:xfrm>
            <a:off x="2452416" y="1485900"/>
            <a:ext cx="12506867" cy="20064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977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Business Classifications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2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(Class 1, 2, 3 Railroads)</a:t>
            </a:r>
            <a:endParaRPr/>
          </a:p>
        </p:txBody>
      </p:sp>
      <p:sp>
        <p:nvSpPr>
          <p:cNvPr id="173" name="Google Shape;173;p6"/>
          <p:cNvSpPr txBox="1"/>
          <p:nvPr/>
        </p:nvSpPr>
        <p:spPr>
          <a:xfrm>
            <a:off x="2895600" y="9241170"/>
            <a:ext cx="116205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Freight Rail Overview. (n.d.). FRA. https://railroads.dot.gov/rail-network-development/freight-rail-overview</a:t>
            </a:r>
            <a:endParaRPr/>
          </a:p>
        </p:txBody>
      </p:sp>
      <p:sp>
        <p:nvSpPr>
          <p:cNvPr id="174" name="Google Shape;174;p6"/>
          <p:cNvSpPr txBox="1"/>
          <p:nvPr/>
        </p:nvSpPr>
        <p:spPr>
          <a:xfrm>
            <a:off x="3886200" y="3939450"/>
            <a:ext cx="9067800" cy="18466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These classifications are based on annual operating revenue, not on infrastructure or train speed.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7"/>
          <p:cNvSpPr txBox="1"/>
          <p:nvPr/>
        </p:nvSpPr>
        <p:spPr>
          <a:xfrm>
            <a:off x="412968" y="3771900"/>
            <a:ext cx="17504994" cy="174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Conductors in Training</a:t>
            </a:r>
            <a:endParaRPr/>
          </a:p>
        </p:txBody>
      </p:sp>
      <p:sp>
        <p:nvSpPr>
          <p:cNvPr id="181" name="Google Shape;181;p7"/>
          <p:cNvSpPr txBox="1"/>
          <p:nvPr/>
        </p:nvSpPr>
        <p:spPr>
          <a:xfrm>
            <a:off x="404382" y="6134100"/>
            <a:ext cx="16867797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Team Huddle &amp;Collaboration Lab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8"/>
          <p:cNvSpPr txBox="1"/>
          <p:nvPr/>
        </p:nvSpPr>
        <p:spPr>
          <a:xfrm>
            <a:off x="1360709" y="1409700"/>
            <a:ext cx="15566582" cy="76815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977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Railroad FREIGHT Classes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1: Are the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largest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national railroad companies that move freight or passengers across long distances at a faster speed than Class 2 and Class 3.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Ex: Union Pacific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2: Are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medium-sized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regional railroads that connect towns or cities across one or more states.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Ex: Florida East Coast Railway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3: Also called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short-line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railroad, are small, local railroads that connect factories or towns to bigger railroad networks.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Ex: Hondo Railway in Texas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-232937" y="1917711"/>
            <a:ext cx="18753874" cy="64280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70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Class 1 Railroads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BNSF Railway: Western and Central U.S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Union Pacific Railroad: 23 states west of Chicago/New Orleans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CSX Transportation: Eastern U.S Ontario, Quebec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Norfolk Southern Railway: Eastern/Midwestern U.S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Canadian National Railway (CN): Canada/Plus north-south U.S Routes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Canadian Pacific Kansas City (CPKC): Canada-U.S-Mexico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